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20"/>
  </p:notesMasterIdLst>
  <p:sldIdLst>
    <p:sldId id="326" r:id="rId2"/>
    <p:sldId id="323" r:id="rId3"/>
    <p:sldId id="256" r:id="rId4"/>
    <p:sldId id="257" r:id="rId5"/>
    <p:sldId id="258" r:id="rId6"/>
    <p:sldId id="259" r:id="rId7"/>
    <p:sldId id="260" r:id="rId8"/>
    <p:sldId id="261" r:id="rId9"/>
    <p:sldId id="262" r:id="rId10"/>
    <p:sldId id="263" r:id="rId11"/>
    <p:sldId id="264" r:id="rId12"/>
    <p:sldId id="265" r:id="rId13"/>
    <p:sldId id="266" r:id="rId14"/>
    <p:sldId id="268" r:id="rId15"/>
    <p:sldId id="269" r:id="rId16"/>
    <p:sldId id="270" r:id="rId17"/>
    <p:sldId id="271" r:id="rId18"/>
    <p:sldId id="272" r:id="rId19"/>
  </p:sldIdLst>
  <p:sldSz cx="9144000" cy="5143500" type="screen16x9"/>
  <p:notesSz cx="6858000" cy="9144000"/>
  <p:embeddedFontLst>
    <p:embeddedFont>
      <p:font typeface="Barlow" panose="00000500000000000000" pitchFamily="2" charset="0"/>
      <p:regular r:id="rId21"/>
      <p:bold r:id="rId22"/>
      <p:italic r:id="rId23"/>
      <p:boldItalic r:id="rId24"/>
    </p:embeddedFon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Helvetica Neue" panose="020B0604020202020204" charset="0"/>
      <p:regular r:id="rId31"/>
      <p:bold r:id="rId32"/>
      <p:italic r:id="rId33"/>
      <p:boldItalic r:id="rId34"/>
    </p:embeddedFont>
    <p:embeddedFont>
      <p:font typeface="Helvetica Neue Light" panose="020B0604020202020204" charset="0"/>
      <p:regular r:id="rId35"/>
      <p:bold r:id="rId36"/>
      <p:italic r:id="rId37"/>
      <p:boldItalic r:id="rId38"/>
    </p:embeddedFont>
    <p:embeddedFont>
      <p:font typeface="Palatino Linotype" panose="02040502050505030304" pitchFamily="18"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BA7A"/>
    <a:srgbClr val="30335E"/>
    <a:srgbClr val="353E78"/>
    <a:srgbClr val="2C3362"/>
    <a:srgbClr val="252D62"/>
    <a:srgbClr val="64BE78"/>
    <a:srgbClr val="6AB879"/>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1646" autoAdjust="0"/>
  </p:normalViewPr>
  <p:slideViewPr>
    <p:cSldViewPr snapToGrid="0">
      <p:cViewPr>
        <p:scale>
          <a:sx n="66" d="100"/>
          <a:sy n="66" d="100"/>
        </p:scale>
        <p:origin x="1280" y="144"/>
      </p:cViewPr>
      <p:guideLst>
        <p:guide orient="horz" pos="1620"/>
        <p:guide pos="2880"/>
      </p:guideLst>
    </p:cSldViewPr>
  </p:slid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tableStyles" Target="tableStyles.xml"/><Relationship Id="rId20" Type="http://schemas.openxmlformats.org/officeDocument/2006/relationships/notesMaster" Target="notesMasters/notesMaster1.xml"/><Relationship Id="rId41" Type="http://schemas.openxmlformats.org/officeDocument/2006/relationships/font" Target="fonts/font21.fntdata"/></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355142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0d60edcd9c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0d60edcd9c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And although our origins come from the NLP domain, the HUb has expanded to applications across other domains:...</a:t>
            </a:r>
            <a:endParaRPr sz="1400" dirty="0"/>
          </a:p>
          <a:p>
            <a:pPr marL="0" lvl="0" indent="0" algn="l" rtl="0">
              <a:spcBef>
                <a:spcPts val="0"/>
              </a:spcBef>
              <a:spcAft>
                <a:spcPts val="0"/>
              </a:spcAft>
              <a:buClr>
                <a:schemeClr val="dk1"/>
              </a:buClr>
              <a:buSzPts val="1100"/>
              <a:buFont typeface="Arial"/>
              <a:buNone/>
            </a:pPr>
            <a:endParaRPr sz="1400" dirty="0"/>
          </a:p>
          <a:p>
            <a:pPr marL="0" lvl="0" indent="0" algn="l" rtl="0">
              <a:spcBef>
                <a:spcPts val="0"/>
              </a:spcBef>
              <a:spcAft>
                <a:spcPts val="0"/>
              </a:spcAft>
              <a:buClr>
                <a:schemeClr val="dk1"/>
              </a:buClr>
              <a:buSzPts val="1100"/>
              <a:buFont typeface="Arial"/>
              <a:buNone/>
            </a:pPr>
            <a:r>
              <a:rPr lang="en" sz="1400" dirty="0"/>
              <a:t>HF seeks to </a:t>
            </a:r>
            <a:r>
              <a:rPr lang="en" sz="1400" i="1" dirty="0"/>
              <a:t>democratize</a:t>
            </a:r>
            <a:r>
              <a:rPr lang="en" sz="1400" dirty="0"/>
              <a:t> good Machine Learning, making it accessible to everyone, allowing anyone to contribute to the greater good.</a:t>
            </a:r>
            <a:endParaRPr sz="1400" dirty="0"/>
          </a:p>
          <a:p>
            <a:pPr marL="0" lvl="0" indent="0" algn="l" rtl="0">
              <a:spcBef>
                <a:spcPts val="0"/>
              </a:spcBef>
              <a:spcAft>
                <a:spcPts val="0"/>
              </a:spcAft>
              <a:buClr>
                <a:schemeClr val="dk1"/>
              </a:buClr>
              <a:buSzPts val="1100"/>
              <a:buFont typeface="Arial"/>
              <a:buNone/>
            </a:pPr>
            <a:endParaRPr sz="1400" dirty="0"/>
          </a:p>
          <a:p>
            <a:pPr marL="0" lvl="0" indent="0" algn="l" rtl="0">
              <a:spcBef>
                <a:spcPts val="0"/>
              </a:spcBef>
              <a:spcAft>
                <a:spcPts val="0"/>
              </a:spcAft>
              <a:buNone/>
            </a:pPr>
            <a:endParaRPr sz="1400"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0d60edcd9c_0_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0d60edcd9c_0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Calibri"/>
                <a:ea typeface="Calibri"/>
                <a:cs typeface="Calibri"/>
                <a:sym typeface="Calibri"/>
              </a:rPr>
              <a:t>Today we’ll preview the Hugging Face Open Source Ecosystem.</a:t>
            </a: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endParaRPr sz="1500" dirty="0">
              <a:solidFill>
                <a:schemeClr val="dk1"/>
              </a:solidFill>
              <a:latin typeface="Calibri"/>
              <a:ea typeface="Calibri"/>
              <a:cs typeface="Calibri"/>
              <a:sym typeface="Calibri"/>
            </a:endParaRPr>
          </a:p>
          <a:p>
            <a:pPr marL="342900" lvl="0" indent="-298450" algn="l" rtl="0">
              <a:lnSpc>
                <a:spcPct val="117999"/>
              </a:lnSpc>
              <a:spcBef>
                <a:spcPts val="0"/>
              </a:spcBef>
              <a:spcAft>
                <a:spcPts val="0"/>
              </a:spcAft>
              <a:buClr>
                <a:schemeClr val="dk1"/>
              </a:buClr>
              <a:buSzPts val="1500"/>
              <a:buFont typeface="Calibri"/>
              <a:buChar char="-"/>
            </a:pPr>
            <a:r>
              <a:rPr lang="en" sz="1500" dirty="0">
                <a:solidFill>
                  <a:schemeClr val="dk1"/>
                </a:solidFill>
                <a:latin typeface="Calibri"/>
                <a:ea typeface="Calibri"/>
                <a:cs typeface="Calibri"/>
                <a:sym typeface="Calibri"/>
              </a:rPr>
              <a:t>GitHub enables open source sharing.</a:t>
            </a:r>
            <a:endParaRPr sz="1500" dirty="0">
              <a:solidFill>
                <a:schemeClr val="dk1"/>
              </a:solidFill>
              <a:latin typeface="Helvetica Neue"/>
              <a:ea typeface="Helvetica Neue"/>
              <a:cs typeface="Helvetica Neue"/>
              <a:sym typeface="Helvetica Neue"/>
            </a:endParaRPr>
          </a:p>
          <a:p>
            <a:pPr marL="342900" lvl="0" indent="-298450" algn="l" rtl="0">
              <a:lnSpc>
                <a:spcPct val="117999"/>
              </a:lnSpc>
              <a:spcBef>
                <a:spcPts val="0"/>
              </a:spcBef>
              <a:spcAft>
                <a:spcPts val="0"/>
              </a:spcAft>
              <a:buClr>
                <a:schemeClr val="dk1"/>
              </a:buClr>
              <a:buSzPts val="1500"/>
              <a:buFont typeface="Calibri"/>
              <a:buChar char="-"/>
            </a:pPr>
            <a:r>
              <a:rPr lang="en" sz="1500" dirty="0">
                <a:solidFill>
                  <a:schemeClr val="dk1"/>
                </a:solidFill>
                <a:latin typeface="Calibri"/>
                <a:ea typeface="Calibri"/>
                <a:cs typeface="Calibri"/>
                <a:sym typeface="Calibri"/>
              </a:rPr>
              <a:t>Some of the HF repositories are pictured here.</a:t>
            </a:r>
            <a:endParaRPr lang="en" sz="1500" dirty="0">
              <a:solidFill>
                <a:schemeClr val="dk1"/>
              </a:solidFill>
              <a:latin typeface="Helvetica Neue"/>
              <a:ea typeface="Calibri"/>
              <a:cs typeface="Calibri"/>
              <a:sym typeface="Helvetica Neue"/>
            </a:endParaRPr>
          </a:p>
          <a:p>
            <a:pPr marL="342900" lvl="0" indent="-298450" algn="l" rtl="0">
              <a:lnSpc>
                <a:spcPct val="117999"/>
              </a:lnSpc>
              <a:spcBef>
                <a:spcPts val="0"/>
              </a:spcBef>
              <a:spcAft>
                <a:spcPts val="0"/>
              </a:spcAft>
              <a:buClr>
                <a:schemeClr val="dk1"/>
              </a:buClr>
              <a:buSzPts val="1500"/>
              <a:buFont typeface="Calibri"/>
              <a:buChar char="-"/>
            </a:pPr>
            <a:r>
              <a:rPr lang="en" sz="1500" dirty="0">
                <a:solidFill>
                  <a:schemeClr val="dk1"/>
                </a:solidFill>
                <a:latin typeface="Calibri"/>
                <a:ea typeface="Calibri"/>
                <a:cs typeface="Calibri"/>
                <a:sym typeface="Calibri"/>
              </a:rPr>
              <a:t>GitHub is important to HF as this is a community-centered effort.</a:t>
            </a:r>
            <a:endParaRPr sz="1500" dirty="0">
              <a:solidFill>
                <a:schemeClr val="dk1"/>
              </a:solidFill>
              <a:latin typeface="Calibri"/>
              <a:ea typeface="Calibri"/>
              <a:cs typeface="Calibri"/>
              <a:sym typeface="Calibri"/>
            </a:endParaRPr>
          </a:p>
          <a:p>
            <a:pPr marL="342900" lvl="0" indent="-298450" algn="l" rtl="0">
              <a:lnSpc>
                <a:spcPct val="117999"/>
              </a:lnSpc>
              <a:spcBef>
                <a:spcPts val="0"/>
              </a:spcBef>
              <a:spcAft>
                <a:spcPts val="0"/>
              </a:spcAft>
              <a:buClr>
                <a:schemeClr val="dk1"/>
              </a:buClr>
              <a:buSzPts val="1500"/>
              <a:buFont typeface="Calibri"/>
              <a:buChar char="-"/>
            </a:pPr>
            <a:r>
              <a:rPr lang="en" sz="1500" dirty="0">
                <a:solidFill>
                  <a:schemeClr val="dk1"/>
                </a:solidFill>
                <a:latin typeface="Calibri"/>
                <a:ea typeface="Calibri"/>
                <a:cs typeface="Calibri"/>
                <a:sym typeface="Calibri"/>
              </a:rPr>
              <a:t>HF has more than 1000 Open Source contributors without whom the libraries wouldn’t exist.</a:t>
            </a:r>
            <a:endParaRPr sz="1500" dirty="0">
              <a:solidFill>
                <a:schemeClr val="dk1"/>
              </a:solidFill>
              <a:latin typeface="Calibri"/>
              <a:ea typeface="Calibri"/>
              <a:cs typeface="Calibri"/>
              <a:sym typeface="Calibri"/>
            </a:endParaRPr>
          </a:p>
          <a:p>
            <a:pPr marL="342900" lvl="0" indent="-298450" algn="l" rtl="0">
              <a:lnSpc>
                <a:spcPct val="117999"/>
              </a:lnSpc>
              <a:spcBef>
                <a:spcPts val="0"/>
              </a:spcBef>
              <a:spcAft>
                <a:spcPts val="0"/>
              </a:spcAft>
              <a:buClr>
                <a:schemeClr val="dk1"/>
              </a:buClr>
              <a:buSzPts val="1500"/>
              <a:buFont typeface="Calibri"/>
              <a:buChar char="-"/>
            </a:pPr>
            <a:r>
              <a:rPr lang="en" sz="1500" dirty="0">
                <a:solidFill>
                  <a:schemeClr val="dk1"/>
                </a:solidFill>
                <a:latin typeface="Calibri"/>
                <a:ea typeface="Calibri"/>
                <a:cs typeface="Calibri"/>
                <a:sym typeface="Calibri"/>
              </a:rPr>
              <a:t>58K stars in GitHub</a:t>
            </a:r>
            <a:endParaRPr sz="1500" dirty="0">
              <a:solidFill>
                <a:schemeClr val="dk1"/>
              </a:solidFill>
              <a:latin typeface="Calibri"/>
              <a:ea typeface="Calibri"/>
              <a:cs typeface="Calibri"/>
              <a:sym typeface="Calibri"/>
            </a:endParaRPr>
          </a:p>
          <a:p>
            <a:pPr marL="0" lvl="0" indent="0" algn="l" rtl="0">
              <a:spcBef>
                <a:spcPts val="0"/>
              </a:spcBef>
              <a:spcAft>
                <a:spcPts val="0"/>
              </a:spcAft>
              <a:buNone/>
            </a:pPr>
            <a:endParaRPr sz="1500"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0d60edcd9c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0d60edcd9c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Calibri"/>
                <a:ea typeface="Calibri"/>
                <a:cs typeface="Calibri"/>
                <a:sym typeface="Calibri"/>
              </a:rPr>
              <a:t>Okay, let’s begin with the model hub. First off, the models in the Hub are built using a wide variety of tools and frameworks – transformers and other NLP frameworks (AllenNLP or Flair), vision frameworks like pytorch-image-models, or timm, and other fields like speech, with pyannote, ESPNet, and others.</a:t>
            </a:r>
            <a:endParaRPr sz="1500" dirty="0">
              <a:solidFill>
                <a:schemeClr val="dk1"/>
              </a:solidFill>
              <a:latin typeface="Calibri"/>
              <a:ea typeface="Calibri"/>
              <a:cs typeface="Calibri"/>
              <a:sym typeface="Calibri"/>
            </a:endParaRPr>
          </a:p>
          <a:p>
            <a:pPr marL="0" lvl="0" indent="0" algn="l" rtl="0">
              <a:lnSpc>
                <a:spcPct val="117999"/>
              </a:lnSpc>
              <a:spcBef>
                <a:spcPts val="0"/>
              </a:spcBef>
              <a:spcAft>
                <a:spcPts val="0"/>
              </a:spcAft>
              <a:buClr>
                <a:schemeClr val="dk1"/>
              </a:buClr>
              <a:buSzPts val="1400"/>
              <a:buFont typeface="Arial"/>
              <a:buNone/>
            </a:pPr>
            <a:endParaRPr sz="1500" dirty="0">
              <a:solidFill>
                <a:schemeClr val="dk1"/>
              </a:solidFill>
              <a:latin typeface="Calibri"/>
              <a:ea typeface="Calibri"/>
              <a:cs typeface="Calibri"/>
              <a:sym typeface="Calibri"/>
            </a:endParaRPr>
          </a:p>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Calibri"/>
                <a:ea typeface="Calibri"/>
                <a:cs typeface="Calibri"/>
                <a:sym typeface="Calibri"/>
              </a:rPr>
              <a:t>The hub serves as a central sharing point for all models</a:t>
            </a:r>
            <a:r>
              <a:rPr lang="en-US" sz="1500" dirty="0">
                <a:solidFill>
                  <a:schemeClr val="dk1"/>
                </a:solidFill>
                <a:latin typeface="Calibri"/>
                <a:ea typeface="Calibri"/>
                <a:cs typeface="Calibri"/>
                <a:sym typeface="Calibri"/>
              </a:rPr>
              <a:t>.  As such:</a:t>
            </a: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Calibri"/>
                <a:ea typeface="Calibri"/>
                <a:cs typeface="Calibri"/>
                <a:sym typeface="Calibri"/>
              </a:rPr>
              <a:t>- It enables reproducibility. By sharing checkpoints, users offer them to be tested by other users, and evaluated.</a:t>
            </a: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Calibri"/>
                <a:ea typeface="Calibri"/>
                <a:cs typeface="Calibri"/>
                <a:sym typeface="Calibri"/>
              </a:rPr>
              <a:t>- It saves on training, as shared pretrained models (trained on massive datasets) can be fine-tuned.</a:t>
            </a:r>
            <a:endParaRPr sz="1500" dirty="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sz="1500"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0d60edcd9c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0d60edcd9c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Quick summary of the model hub.</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0d60edcd9c_0_6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0d60edcd9c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0d60edcd9c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0d60edcd9c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0d60edcd9c_0_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0d60edcd9c_0_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Helvetica Neue"/>
                <a:ea typeface="Helvetica Neue"/>
                <a:cs typeface="Helvetica Neue"/>
                <a:sym typeface="Helvetica Neue"/>
              </a:rPr>
              <a:t>The Hub also contains datasets. The datasets hub is a catalogue of datasets shared by the community.  Load datasets in one line of Python. It contains well known datasets such as SQuAD or the GLUE benchmark, as well as many others for classification, question answering, summarization, language modeling etc.</a:t>
            </a: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Helvetica Neue"/>
                <a:ea typeface="Helvetica Neue"/>
                <a:cs typeface="Helvetica Neue"/>
                <a:sym typeface="Helvetica Neue"/>
              </a:rPr>
              <a:t>The datasets hub has more than 3000 datasets. As is the case witht the model hub, each dataset is versioned with git to support reproducibility.</a:t>
            </a: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endParaRPr sz="1500" dirty="0">
              <a:solidFill>
                <a:schemeClr val="dk1"/>
              </a:solidFill>
              <a:latin typeface="Calibri"/>
              <a:ea typeface="Calibri"/>
              <a:cs typeface="Calibri"/>
              <a:sym typeface="Calibri"/>
            </a:endParaRPr>
          </a:p>
          <a:p>
            <a:pPr marL="0" lvl="0" indent="0" algn="l" rtl="0">
              <a:spcBef>
                <a:spcPts val="0"/>
              </a:spcBef>
              <a:spcAft>
                <a:spcPts val="0"/>
              </a:spcAft>
              <a:buNone/>
            </a:pPr>
            <a:endParaRPr sz="1500"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0d60edcd9c_0_6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4" name="Google Shape;274;g10d60edcd9c_0_64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0d60edcd9c_0_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4" name="Google Shape;284;g10d60edcd9c_0_7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Setup Instructions…</a:t>
            </a:r>
          </a:p>
        </p:txBody>
      </p:sp>
      <p:sp>
        <p:nvSpPr>
          <p:cNvPr id="4" name="Slide Number Placeholder 3"/>
          <p:cNvSpPr>
            <a:spLocks noGrp="1"/>
          </p:cNvSpPr>
          <p:nvPr>
            <p:ph type="sldNum" sz="quarter" idx="5"/>
          </p:nvPr>
        </p:nvSpPr>
        <p:spPr/>
        <p:txBody>
          <a:bodyPr/>
          <a:lstStyle/>
          <a:p>
            <a:fld id="{3148858F-F1DB-4027-9C85-CCA6849540DD}" type="slidenum">
              <a:rPr lang="en-US" smtClean="0"/>
              <a:t>2</a:t>
            </a:fld>
            <a:endParaRPr lang="en-US"/>
          </a:p>
        </p:txBody>
      </p:sp>
    </p:spTree>
    <p:extLst>
      <p:ext uri="{BB962C8B-B14F-4D97-AF65-F5344CB8AC3E}">
        <p14:creationId xmlns:p14="http://schemas.microsoft.com/office/powerpoint/2010/main" val="1279646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1f9f7ac3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1f9f7ac3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17e073d4a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17e073d4a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19a45d92c2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19a45d92c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19a45d92c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19a45d92c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9a45d92c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9a45d92c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16e385b5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16e385b5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Well, this can be much simpler actually. </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Now if you’ve used GitHub before, you probably did an initial search of the repositories to find code that could be re-purposed for your needs.  Also, you will probably collaborate with your team by way of a shared repository.  And once you’re ready, you can open source for the whole ecosystem to use.</a:t>
            </a:r>
            <a:br>
              <a:rPr lang="en" sz="1400" dirty="0"/>
            </a:br>
            <a:br>
              <a:rPr lang="en" sz="1400" dirty="0"/>
            </a:br>
            <a:r>
              <a:rPr lang="en" sz="1400" dirty="0"/>
              <a:t>We can do the same with ML!</a:t>
            </a:r>
            <a:endParaRPr sz="1400" dirty="0"/>
          </a:p>
          <a:p>
            <a:pPr marL="457200" lvl="0" indent="-317500" algn="l" rtl="0">
              <a:spcBef>
                <a:spcPts val="0"/>
              </a:spcBef>
              <a:spcAft>
                <a:spcPts val="0"/>
              </a:spcAft>
              <a:buSzPts val="1400"/>
              <a:buChar char="●"/>
            </a:pPr>
            <a:r>
              <a:rPr lang="en" sz="1400" dirty="0"/>
              <a:t>Why have hundreds of people training models that do the same things again and again? Why not share a central platform through which people could collaborate, explore, and discover models and datasets.</a:t>
            </a:r>
            <a:endParaRPr sz="1400" dirty="0"/>
          </a:p>
          <a:p>
            <a:pPr marL="457200" lvl="0" indent="-317500" algn="l" rtl="0">
              <a:spcBef>
                <a:spcPts val="0"/>
              </a:spcBef>
              <a:spcAft>
                <a:spcPts val="0"/>
              </a:spcAft>
              <a:buSzPts val="1400"/>
              <a:buChar char="●"/>
            </a:pPr>
            <a:r>
              <a:rPr lang="en" sz="1400" dirty="0"/>
              <a:t>That’s the value of Hugging Face. The HF Hub is a platform of more than 30K models and 3K datasets in which people can easily collaborate on their ML projects.</a:t>
            </a:r>
            <a:endParaRPr sz="1400" dirty="0"/>
          </a:p>
          <a:p>
            <a:pPr marL="0" lvl="0" indent="0" algn="l" rtl="0">
              <a:spcBef>
                <a:spcPts val="0"/>
              </a:spcBef>
              <a:spcAft>
                <a:spcPts val="0"/>
              </a:spcAft>
              <a:buClr>
                <a:schemeClr val="dk1"/>
              </a:buClr>
              <a:buSzPts val="1100"/>
              <a:buFont typeface="Arial"/>
              <a:buNone/>
            </a:pPr>
            <a:endParaRPr sz="1400" dirty="0"/>
          </a:p>
          <a:p>
            <a:pPr marL="0" lvl="0" indent="0" algn="l" rtl="0">
              <a:spcBef>
                <a:spcPts val="0"/>
              </a:spcBef>
              <a:spcAft>
                <a:spcPts val="0"/>
              </a:spcAft>
              <a:buNone/>
            </a:pPr>
            <a:endParaRPr sz="140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0d60edcd9c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0" name="Google Shape;190;g10d60edcd9c_0_49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dirty="0">
                <a:latin typeface="Calibri"/>
                <a:ea typeface="Calibri"/>
                <a:cs typeface="Calibri"/>
                <a:sym typeface="Calibri"/>
              </a:rPr>
              <a:t>So how does Hugging Face do that? </a:t>
            </a:r>
          </a:p>
          <a:p>
            <a:pPr marL="0" lvl="0" indent="0" algn="l" rtl="0">
              <a:lnSpc>
                <a:spcPct val="117999"/>
              </a:lnSpc>
              <a:spcBef>
                <a:spcPts val="0"/>
              </a:spcBef>
              <a:spcAft>
                <a:spcPts val="0"/>
              </a:spcAft>
              <a:buSzPts val="1400"/>
              <a:buNone/>
            </a:pPr>
            <a:endParaRPr dirty="0"/>
          </a:p>
          <a:p>
            <a:pPr marL="0" lvl="0" indent="0" algn="l" rtl="0">
              <a:lnSpc>
                <a:spcPct val="117999"/>
              </a:lnSpc>
              <a:spcBef>
                <a:spcPts val="0"/>
              </a:spcBef>
              <a:spcAft>
                <a:spcPts val="0"/>
              </a:spcAft>
              <a:buSzPts val="1400"/>
              <a:buNone/>
            </a:pPr>
            <a:r>
              <a:rPr lang="en" dirty="0">
                <a:latin typeface="Calibri"/>
                <a:ea typeface="Calibri"/>
                <a:cs typeface="Calibri"/>
                <a:sym typeface="Calibri"/>
              </a:rPr>
              <a:t>HF aims to make Machine Learning  accessible in the following ways: </a:t>
            </a:r>
            <a:endParaRPr dirty="0"/>
          </a:p>
          <a:p>
            <a:pPr marL="342900" lvl="0" indent="-342900" algn="l" rtl="0">
              <a:lnSpc>
                <a:spcPct val="117999"/>
              </a:lnSpc>
              <a:spcBef>
                <a:spcPts val="0"/>
              </a:spcBef>
              <a:spcAft>
                <a:spcPts val="0"/>
              </a:spcAft>
              <a:buSzPts val="2200"/>
              <a:buFont typeface="Calibri"/>
              <a:buChar char="-"/>
            </a:pPr>
            <a:r>
              <a:rPr lang="en" dirty="0">
                <a:latin typeface="Calibri"/>
                <a:ea typeface="Calibri"/>
                <a:cs typeface="Calibri"/>
                <a:sym typeface="Calibri"/>
              </a:rPr>
              <a:t>Easy to access – easy to try things out.</a:t>
            </a:r>
          </a:p>
          <a:p>
            <a:pPr marL="342900" lvl="0" indent="-342900" algn="l" rtl="0">
              <a:lnSpc>
                <a:spcPct val="117999"/>
              </a:lnSpc>
              <a:spcBef>
                <a:spcPts val="0"/>
              </a:spcBef>
              <a:spcAft>
                <a:spcPts val="0"/>
              </a:spcAft>
              <a:buSzPts val="2200"/>
              <a:buFont typeface="Calibri"/>
              <a:buChar char="-"/>
            </a:pPr>
            <a:r>
              <a:rPr lang="en" dirty="0">
                <a:latin typeface="Calibri"/>
                <a:ea typeface="Calibri"/>
                <a:cs typeface="Calibri"/>
                <a:sym typeface="Calibri"/>
              </a:rPr>
              <a:t>Engineered via open source libraries.</a:t>
            </a:r>
            <a:endParaRPr dirty="0"/>
          </a:p>
          <a:p>
            <a:pPr marL="342900" lvl="0" indent="-342900" algn="l" rtl="0">
              <a:lnSpc>
                <a:spcPct val="117999"/>
              </a:lnSpc>
              <a:spcBef>
                <a:spcPts val="0"/>
              </a:spcBef>
              <a:spcAft>
                <a:spcPts val="0"/>
              </a:spcAft>
              <a:buSzPts val="2200"/>
              <a:buFont typeface="Calibri"/>
              <a:buChar char="-"/>
            </a:pPr>
            <a:r>
              <a:rPr lang="en" dirty="0">
                <a:latin typeface="Calibri"/>
                <a:ea typeface="Calibri"/>
                <a:cs typeface="Calibri"/>
                <a:sym typeface="Calibri"/>
              </a:rPr>
              <a:t>Commitment to open science – sharing of models, datasets, and applications.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476250" y="1233488"/>
            <a:ext cx="8191500" cy="14550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1E98FD"/>
              </a:buClr>
              <a:buSzPts val="4400"/>
              <a:buFont typeface="Arial"/>
              <a:buNone/>
              <a:defRPr sz="4400">
                <a:solidFill>
                  <a:srgbClr val="1E98FD"/>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65" name="Google Shape;65;p16"/>
          <p:cNvSpPr txBox="1">
            <a:spLocks noGrp="1"/>
          </p:cNvSpPr>
          <p:nvPr>
            <p:ph type="body" idx="1"/>
          </p:nvPr>
        </p:nvSpPr>
        <p:spPr>
          <a:xfrm>
            <a:off x="476250" y="4560161"/>
            <a:ext cx="8191500" cy="2604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1300"/>
              <a:buFont typeface="Arial"/>
              <a:buNone/>
              <a:defRPr sz="13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66" name="Google Shape;66;p16"/>
          <p:cNvSpPr txBox="1">
            <a:spLocks noGrp="1"/>
          </p:cNvSpPr>
          <p:nvPr>
            <p:ph type="body" idx="2"/>
          </p:nvPr>
        </p:nvSpPr>
        <p:spPr>
          <a:xfrm>
            <a:off x="476250" y="2619375"/>
            <a:ext cx="8191500" cy="9423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1pPr>
            <a:lvl2pPr marL="914400" lvl="1"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2pPr>
            <a:lvl3pPr marL="1371600" lvl="2"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3pPr>
            <a:lvl4pPr marL="1828800" lvl="3"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4pPr>
            <a:lvl5pPr marL="2286000" lvl="4"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67" name="Google Shape;67;p16"/>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04"/>
        <p:cNvGrpSpPr/>
        <p:nvPr/>
      </p:nvGrpSpPr>
      <p:grpSpPr>
        <a:xfrm>
          <a:off x="0" y="0"/>
          <a:ext cx="0" cy="0"/>
          <a:chOff x="0" y="0"/>
          <a:chExt cx="0" cy="0"/>
        </a:xfrm>
      </p:grpSpPr>
      <p:sp>
        <p:nvSpPr>
          <p:cNvPr id="105" name="Google Shape;105;p25"/>
          <p:cNvSpPr txBox="1">
            <a:spLocks noGrp="1"/>
          </p:cNvSpPr>
          <p:nvPr>
            <p:ph type="title"/>
          </p:nvPr>
        </p:nvSpPr>
        <p:spPr>
          <a:xfrm>
            <a:off x="476250" y="304800"/>
            <a:ext cx="8191500" cy="5859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000000"/>
              </a:buClr>
              <a:buSzPts val="700"/>
              <a:buNon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06" name="Google Shape;106;p25"/>
          <p:cNvSpPr txBox="1">
            <a:spLocks noGrp="1"/>
          </p:cNvSpPr>
          <p:nvPr>
            <p:ph type="body" idx="1"/>
          </p:nvPr>
        </p:nvSpPr>
        <p:spPr>
          <a:xfrm>
            <a:off x="476250" y="800100"/>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07" name="Google Shape;107;p25"/>
          <p:cNvSpPr txBox="1">
            <a:spLocks noGrp="1"/>
          </p:cNvSpPr>
          <p:nvPr>
            <p:ph type="body" idx="2"/>
          </p:nvPr>
        </p:nvSpPr>
        <p:spPr>
          <a:xfrm>
            <a:off x="476250" y="1600200"/>
            <a:ext cx="8191500" cy="3162300"/>
          </a:xfrm>
          <a:prstGeom prst="rect">
            <a:avLst/>
          </a:prstGeom>
          <a:noFill/>
          <a:ln>
            <a:noFill/>
          </a:ln>
        </p:spPr>
        <p:txBody>
          <a:bodyPr spcFirstLastPara="1" wrap="square" lIns="19050" tIns="19050" rIns="19050" bIns="19050" anchor="t" anchorCtr="0">
            <a:normAutofit/>
          </a:bodyPr>
          <a:lstStyle>
            <a:lvl1pPr marL="457200" lvl="0" indent="-228600" algn="l" rtl="0">
              <a:lnSpc>
                <a:spcPct val="100000"/>
              </a:lnSpc>
              <a:spcBef>
                <a:spcPts val="900"/>
              </a:spcBef>
              <a:spcAft>
                <a:spcPts val="0"/>
              </a:spcAft>
              <a:buClr>
                <a:srgbClr val="000000"/>
              </a:buClr>
              <a:buSzPts val="2100"/>
              <a:buFont typeface="Arial"/>
              <a:buNone/>
              <a:defRPr sz="2100"/>
            </a:lvl1pPr>
            <a:lvl2pPr marL="914400" lvl="1" indent="-228600" algn="l" rtl="0">
              <a:lnSpc>
                <a:spcPct val="100000"/>
              </a:lnSpc>
              <a:spcBef>
                <a:spcPts val="900"/>
              </a:spcBef>
              <a:spcAft>
                <a:spcPts val="0"/>
              </a:spcAft>
              <a:buClr>
                <a:srgbClr val="000000"/>
              </a:buClr>
              <a:buSzPts val="2100"/>
              <a:buFont typeface="Arial"/>
              <a:buNone/>
              <a:defRPr sz="2100"/>
            </a:lvl2pPr>
            <a:lvl3pPr marL="1371600" lvl="2" indent="-228600" algn="l" rtl="0">
              <a:lnSpc>
                <a:spcPct val="100000"/>
              </a:lnSpc>
              <a:spcBef>
                <a:spcPts val="900"/>
              </a:spcBef>
              <a:spcAft>
                <a:spcPts val="0"/>
              </a:spcAft>
              <a:buClr>
                <a:srgbClr val="000000"/>
              </a:buClr>
              <a:buSzPts val="2100"/>
              <a:buFont typeface="Arial"/>
              <a:buNone/>
              <a:defRPr sz="2100"/>
            </a:lvl3pPr>
            <a:lvl4pPr marL="1828800" lvl="3" indent="-228600" algn="l" rtl="0">
              <a:lnSpc>
                <a:spcPct val="100000"/>
              </a:lnSpc>
              <a:spcBef>
                <a:spcPts val="900"/>
              </a:spcBef>
              <a:spcAft>
                <a:spcPts val="0"/>
              </a:spcAft>
              <a:buClr>
                <a:srgbClr val="000000"/>
              </a:buClr>
              <a:buSzPts val="2100"/>
              <a:buFont typeface="Arial"/>
              <a:buNone/>
              <a:defRPr sz="2100"/>
            </a:lvl4pPr>
            <a:lvl5pPr marL="2286000" lvl="4" indent="-228600" algn="l" rtl="0">
              <a:lnSpc>
                <a:spcPct val="100000"/>
              </a:lnSpc>
              <a:spcBef>
                <a:spcPts val="900"/>
              </a:spcBef>
              <a:spcAft>
                <a:spcPts val="0"/>
              </a:spcAft>
              <a:buClr>
                <a:srgbClr val="000000"/>
              </a:buClr>
              <a:buSzPts val="2100"/>
              <a:buFont typeface="Arial"/>
              <a:buNone/>
              <a:defRPr sz="2100"/>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08" name="Google Shape;108;p25"/>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tatement">
  <p:cSld name="Statement">
    <p:spTree>
      <p:nvGrpSpPr>
        <p:cNvPr id="1" name="Shape 109"/>
        <p:cNvGrpSpPr/>
        <p:nvPr/>
      </p:nvGrpSpPr>
      <p:grpSpPr>
        <a:xfrm>
          <a:off x="0" y="0"/>
          <a:ext cx="0" cy="0"/>
          <a:chOff x="0" y="0"/>
          <a:chExt cx="0" cy="0"/>
        </a:xfrm>
      </p:grpSpPr>
      <p:sp>
        <p:nvSpPr>
          <p:cNvPr id="110" name="Google Shape;110;p26"/>
          <p:cNvSpPr txBox="1">
            <a:spLocks noGrp="1"/>
          </p:cNvSpPr>
          <p:nvPr>
            <p:ph type="body" idx="1"/>
          </p:nvPr>
        </p:nvSpPr>
        <p:spPr>
          <a:xfrm>
            <a:off x="476250" y="1847850"/>
            <a:ext cx="8191500" cy="1463700"/>
          </a:xfrm>
          <a:prstGeom prst="rect">
            <a:avLst/>
          </a:prstGeom>
          <a:noFill/>
          <a:ln>
            <a:noFill/>
          </a:ln>
        </p:spPr>
        <p:txBody>
          <a:bodyPr spcFirstLastPara="1" wrap="square" lIns="19050" tIns="19050" rIns="19050" bIns="19050" anchor="ctr" anchorCtr="0">
            <a:normAutofit/>
          </a:bodyPr>
          <a:lstStyle>
            <a:lvl1pPr marL="457200" lvl="0"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1pPr>
            <a:lvl2pPr marL="914400" lvl="1"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2pPr>
            <a:lvl3pPr marL="1371600" lvl="2"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3pPr>
            <a:lvl4pPr marL="1828800" lvl="3"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4pPr>
            <a:lvl5pPr marL="2286000" lvl="4"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1" name="Google Shape;111;p26"/>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Fact">
  <p:cSld name="Big Fact">
    <p:spTree>
      <p:nvGrpSpPr>
        <p:cNvPr id="1" name="Shape 112"/>
        <p:cNvGrpSpPr/>
        <p:nvPr/>
      </p:nvGrpSpPr>
      <p:grpSpPr>
        <a:xfrm>
          <a:off x="0" y="0"/>
          <a:ext cx="0" cy="0"/>
          <a:chOff x="0" y="0"/>
          <a:chExt cx="0" cy="0"/>
        </a:xfrm>
      </p:grpSpPr>
      <p:sp>
        <p:nvSpPr>
          <p:cNvPr id="113" name="Google Shape;113;p27"/>
          <p:cNvSpPr txBox="1">
            <a:spLocks noGrp="1"/>
          </p:cNvSpPr>
          <p:nvPr>
            <p:ph type="body" idx="1"/>
          </p:nvPr>
        </p:nvSpPr>
        <p:spPr>
          <a:xfrm>
            <a:off x="476250" y="1464786"/>
            <a:ext cx="8191500" cy="1683300"/>
          </a:xfrm>
          <a:prstGeom prst="rect">
            <a:avLst/>
          </a:prstGeom>
          <a:noFill/>
          <a:ln>
            <a:noFill/>
          </a:ln>
        </p:spPr>
        <p:txBody>
          <a:bodyPr spcFirstLastPara="1" wrap="square" lIns="19050" tIns="19050" rIns="19050" bIns="19050" anchor="b" anchorCtr="0">
            <a:normAutofit/>
          </a:bodyPr>
          <a:lstStyle>
            <a:lvl1pPr marL="457200" lvl="0"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1pPr>
            <a:lvl2pPr marL="914400" lvl="1"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2pPr>
            <a:lvl3pPr marL="1371600" lvl="2"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3pPr>
            <a:lvl4pPr marL="1828800" lvl="3"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4pPr>
            <a:lvl5pPr marL="2286000" lvl="4"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4" name="Google Shape;114;p27"/>
          <p:cNvSpPr txBox="1">
            <a:spLocks noGrp="1"/>
          </p:cNvSpPr>
          <p:nvPr>
            <p:ph type="body" idx="2"/>
          </p:nvPr>
        </p:nvSpPr>
        <p:spPr>
          <a:xfrm>
            <a:off x="476250" y="3195638"/>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1700"/>
              <a:buFont typeface="Arial"/>
              <a:buNone/>
              <a:defRPr sz="17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5" name="Google Shape;115;p27"/>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16"/>
        <p:cNvGrpSpPr/>
        <p:nvPr/>
      </p:nvGrpSpPr>
      <p:grpSpPr>
        <a:xfrm>
          <a:off x="0" y="0"/>
          <a:ext cx="0" cy="0"/>
          <a:chOff x="0" y="0"/>
          <a:chExt cx="0" cy="0"/>
        </a:xfrm>
      </p:grpSpPr>
      <p:sp>
        <p:nvSpPr>
          <p:cNvPr id="117" name="Google Shape;117;p28"/>
          <p:cNvSpPr txBox="1">
            <a:spLocks noGrp="1"/>
          </p:cNvSpPr>
          <p:nvPr>
            <p:ph type="body" idx="1"/>
          </p:nvPr>
        </p:nvSpPr>
        <p:spPr>
          <a:xfrm>
            <a:off x="476250" y="4183157"/>
            <a:ext cx="8191500" cy="312300"/>
          </a:xfrm>
          <a:prstGeom prst="rect">
            <a:avLst/>
          </a:prstGeom>
          <a:noFill/>
          <a:ln>
            <a:noFill/>
          </a:ln>
        </p:spPr>
        <p:txBody>
          <a:bodyPr spcFirstLastPara="1" wrap="square" lIns="19050" tIns="19050" rIns="19050" bIns="19050" anchor="ctr" anchorCtr="0">
            <a:normAutofit/>
          </a:bodyPr>
          <a:lstStyle>
            <a:lvl1pPr marL="457200" lvl="0" indent="-228600" algn="ctr" rtl="0">
              <a:lnSpc>
                <a:spcPct val="100000"/>
              </a:lnSpc>
              <a:spcBef>
                <a:spcPts val="0"/>
              </a:spcBef>
              <a:spcAft>
                <a:spcPts val="0"/>
              </a:spcAft>
              <a:buClr>
                <a:srgbClr val="000000"/>
              </a:buClr>
              <a:buSzPts val="1700"/>
              <a:buFont typeface="Arial"/>
              <a:buNone/>
              <a:defRPr sz="17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8" name="Google Shape;118;p28"/>
          <p:cNvSpPr txBox="1">
            <a:spLocks noGrp="1"/>
          </p:cNvSpPr>
          <p:nvPr>
            <p:ph type="body" idx="2"/>
          </p:nvPr>
        </p:nvSpPr>
        <p:spPr>
          <a:xfrm>
            <a:off x="476250" y="1928238"/>
            <a:ext cx="8191500" cy="1286400"/>
          </a:xfrm>
          <a:prstGeom prst="rect">
            <a:avLst/>
          </a:prstGeom>
          <a:noFill/>
          <a:ln>
            <a:noFill/>
          </a:ln>
        </p:spPr>
        <p:txBody>
          <a:bodyPr spcFirstLastPara="1" wrap="square" lIns="19050" tIns="19050" rIns="19050" bIns="19050" anchor="ctr" anchorCtr="0">
            <a:normAutofit/>
          </a:bodyPr>
          <a:lstStyle>
            <a:lvl1pPr marL="457200" lvl="0"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1pPr>
            <a:lvl2pPr marL="914400" lvl="1"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2pPr>
            <a:lvl3pPr marL="1371600" lvl="2"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3pPr>
            <a:lvl4pPr marL="1828800" lvl="3"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4pPr>
            <a:lvl5pPr marL="2286000" lvl="4"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9" name="Google Shape;119;p28"/>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120"/>
        <p:cNvGrpSpPr/>
        <p:nvPr/>
      </p:nvGrpSpPr>
      <p:grpSpPr>
        <a:xfrm>
          <a:off x="0" y="0"/>
          <a:ext cx="0" cy="0"/>
          <a:chOff x="0" y="0"/>
          <a:chExt cx="0" cy="0"/>
        </a:xfrm>
      </p:grpSpPr>
      <p:sp>
        <p:nvSpPr>
          <p:cNvPr id="121" name="Google Shape;121;p29"/>
          <p:cNvSpPr>
            <a:spLocks noGrp="1"/>
          </p:cNvSpPr>
          <p:nvPr>
            <p:ph type="pic" idx="2"/>
          </p:nvPr>
        </p:nvSpPr>
        <p:spPr>
          <a:xfrm>
            <a:off x="4572000" y="1804988"/>
            <a:ext cx="4572000" cy="3453000"/>
          </a:xfrm>
          <a:prstGeom prst="rect">
            <a:avLst/>
          </a:prstGeom>
          <a:noFill/>
          <a:ln>
            <a:noFill/>
          </a:ln>
        </p:spPr>
      </p:sp>
      <p:sp>
        <p:nvSpPr>
          <p:cNvPr id="122" name="Google Shape;122;p29"/>
          <p:cNvSpPr>
            <a:spLocks noGrp="1"/>
          </p:cNvSpPr>
          <p:nvPr>
            <p:ph type="pic" idx="3"/>
          </p:nvPr>
        </p:nvSpPr>
        <p:spPr>
          <a:xfrm>
            <a:off x="4572000" y="-235744"/>
            <a:ext cx="4572000" cy="3048000"/>
          </a:xfrm>
          <a:prstGeom prst="rect">
            <a:avLst/>
          </a:prstGeom>
          <a:noFill/>
          <a:ln>
            <a:noFill/>
          </a:ln>
        </p:spPr>
      </p:sp>
      <p:sp>
        <p:nvSpPr>
          <p:cNvPr id="123" name="Google Shape;123;p29"/>
          <p:cNvSpPr>
            <a:spLocks noGrp="1"/>
          </p:cNvSpPr>
          <p:nvPr>
            <p:ph type="pic" idx="4"/>
          </p:nvPr>
        </p:nvSpPr>
        <p:spPr>
          <a:xfrm>
            <a:off x="-1576387" y="0"/>
            <a:ext cx="7715100" cy="5143500"/>
          </a:xfrm>
          <a:prstGeom prst="rect">
            <a:avLst/>
          </a:prstGeom>
          <a:noFill/>
          <a:ln>
            <a:noFill/>
          </a:ln>
        </p:spPr>
      </p:sp>
      <p:sp>
        <p:nvSpPr>
          <p:cNvPr id="124" name="Google Shape;124;p29"/>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125"/>
        <p:cNvGrpSpPr/>
        <p:nvPr/>
      </p:nvGrpSpPr>
      <p:grpSpPr>
        <a:xfrm>
          <a:off x="0" y="0"/>
          <a:ext cx="0" cy="0"/>
          <a:chOff x="0" y="0"/>
          <a:chExt cx="0" cy="0"/>
        </a:xfrm>
      </p:grpSpPr>
      <p:sp>
        <p:nvSpPr>
          <p:cNvPr id="126" name="Google Shape;126;p30"/>
          <p:cNvSpPr>
            <a:spLocks noGrp="1"/>
          </p:cNvSpPr>
          <p:nvPr>
            <p:ph type="pic" idx="2"/>
          </p:nvPr>
        </p:nvSpPr>
        <p:spPr>
          <a:xfrm>
            <a:off x="0" y="-476250"/>
            <a:ext cx="9144000" cy="6096000"/>
          </a:xfrm>
          <a:prstGeom prst="rect">
            <a:avLst/>
          </a:prstGeom>
          <a:noFill/>
          <a:ln>
            <a:noFill/>
          </a:ln>
        </p:spPr>
      </p:sp>
      <p:sp>
        <p:nvSpPr>
          <p:cNvPr id="127" name="Google Shape;127;p30"/>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28"/>
        <p:cNvGrpSpPr/>
        <p:nvPr/>
      </p:nvGrpSpPr>
      <p:grpSpPr>
        <a:xfrm>
          <a:off x="0" y="0"/>
          <a:ext cx="0" cy="0"/>
          <a:chOff x="0" y="0"/>
          <a:chExt cx="0" cy="0"/>
        </a:xfrm>
      </p:grpSpPr>
      <p:sp>
        <p:nvSpPr>
          <p:cNvPr id="129" name="Google Shape;129;p31"/>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BJECT 2">
  <p:cSld name="OBJECT 2">
    <p:spTree>
      <p:nvGrpSpPr>
        <p:cNvPr id="1" name="Shape 130"/>
        <p:cNvGrpSpPr/>
        <p:nvPr/>
      </p:nvGrpSpPr>
      <p:grpSpPr>
        <a:xfrm>
          <a:off x="0" y="0"/>
          <a:ext cx="0" cy="0"/>
          <a:chOff x="0" y="0"/>
          <a:chExt cx="0" cy="0"/>
        </a:xfrm>
      </p:grpSpPr>
      <p:sp>
        <p:nvSpPr>
          <p:cNvPr id="131" name="Google Shape;131;p32"/>
          <p:cNvSpPr txBox="1">
            <a:spLocks noGrp="1"/>
          </p:cNvSpPr>
          <p:nvPr>
            <p:ph type="title"/>
          </p:nvPr>
        </p:nvSpPr>
        <p:spPr>
          <a:xfrm>
            <a:off x="345734" y="273844"/>
            <a:ext cx="8445000" cy="7443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rgbClr val="001543"/>
              </a:buClr>
              <a:buSzPts val="3000"/>
              <a:buFont typeface="Barlow"/>
              <a:buNone/>
              <a:defRPr sz="3000">
                <a:solidFill>
                  <a:srgbClr val="001543"/>
                </a:solidFill>
                <a:latin typeface="Barlow"/>
                <a:ea typeface="Barlow"/>
                <a:cs typeface="Barlow"/>
                <a:sym typeface="Barlow"/>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32" name="Google Shape;132;p32"/>
          <p:cNvSpPr txBox="1">
            <a:spLocks noGrp="1"/>
          </p:cNvSpPr>
          <p:nvPr>
            <p:ph type="body" idx="1"/>
          </p:nvPr>
        </p:nvSpPr>
        <p:spPr>
          <a:xfrm>
            <a:off x="345734" y="1189434"/>
            <a:ext cx="8445000" cy="3443400"/>
          </a:xfrm>
          <a:prstGeom prst="rect">
            <a:avLst/>
          </a:prstGeom>
          <a:noFill/>
          <a:ln>
            <a:noFill/>
          </a:ln>
        </p:spPr>
        <p:txBody>
          <a:bodyPr spcFirstLastPara="1" wrap="square" lIns="0" tIns="0" rIns="0" bIns="0" anchor="t" anchorCtr="0">
            <a:normAutofit/>
          </a:bodyPr>
          <a:lstStyle>
            <a:lvl1pPr marL="457200" lvl="0"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1pPr>
            <a:lvl2pPr marL="914400" lvl="1"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2pPr>
            <a:lvl3pPr marL="1371600" lvl="2"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3pPr>
            <a:lvl4pPr marL="1828800" lvl="3"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4pPr>
            <a:lvl5pPr marL="2286000" lvl="4"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33" name="Google Shape;133;p32"/>
          <p:cNvSpPr txBox="1">
            <a:spLocks noGrp="1"/>
          </p:cNvSpPr>
          <p:nvPr>
            <p:ph type="sldNum" idx="12"/>
          </p:nvPr>
        </p:nvSpPr>
        <p:spPr>
          <a:xfrm>
            <a:off x="4419600" y="4629150"/>
            <a:ext cx="2133600" cy="207900"/>
          </a:xfrm>
          <a:prstGeom prst="rect">
            <a:avLst/>
          </a:prstGeom>
          <a:noFill/>
          <a:ln>
            <a:noFill/>
          </a:ln>
        </p:spPr>
        <p:txBody>
          <a:bodyPr spcFirstLastPara="1" wrap="square" lIns="34275" tIns="34275" rIns="34275" bIns="34275" anchor="ctr" anchorCtr="0">
            <a:sp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134"/>
        <p:cNvGrpSpPr/>
        <p:nvPr/>
      </p:nvGrpSpPr>
      <p:grpSpPr>
        <a:xfrm>
          <a:off x="0" y="0"/>
          <a:ext cx="0" cy="0"/>
          <a:chOff x="0" y="0"/>
          <a:chExt cx="0" cy="0"/>
        </a:xfrm>
      </p:grpSpPr>
      <p:sp>
        <p:nvSpPr>
          <p:cNvPr id="135" name="Google Shape;135;p33"/>
          <p:cNvSpPr txBox="1">
            <a:spLocks noGrp="1"/>
          </p:cNvSpPr>
          <p:nvPr>
            <p:ph type="title"/>
          </p:nvPr>
        </p:nvSpPr>
        <p:spPr>
          <a:xfrm>
            <a:off x="892969" y="1701106"/>
            <a:ext cx="7358100" cy="17412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rgbClr val="001543"/>
              </a:buClr>
              <a:buSzPts val="3000"/>
              <a:buFont typeface="Barlow"/>
              <a:buNone/>
              <a:defRPr sz="3000">
                <a:solidFill>
                  <a:srgbClr val="001543"/>
                </a:solidFill>
                <a:latin typeface="Barlow"/>
                <a:ea typeface="Barlow"/>
                <a:cs typeface="Barlow"/>
                <a:sym typeface="Barlow"/>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36" name="Google Shape;136;p33"/>
          <p:cNvSpPr txBox="1">
            <a:spLocks noGrp="1"/>
          </p:cNvSpPr>
          <p:nvPr>
            <p:ph type="sldNum" idx="12"/>
          </p:nvPr>
        </p:nvSpPr>
        <p:spPr>
          <a:xfrm>
            <a:off x="0" y="0"/>
            <a:ext cx="221700" cy="238500"/>
          </a:xfrm>
          <a:prstGeom prst="rect">
            <a:avLst/>
          </a:prstGeom>
          <a:noFill/>
          <a:ln>
            <a:noFill/>
          </a:ln>
        </p:spPr>
        <p:txBody>
          <a:bodyPr spcFirstLastPara="1" wrap="square" lIns="34275" tIns="34275" rIns="34275" bIns="34275" anchor="t" anchorCtr="0">
            <a:spAutoFit/>
          </a:bodyPr>
          <a:lstStyle>
            <a:lvl1pPr marL="0" marR="0" lvl="0"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Title &amp; Subtitle">
  <p:cSld name="1_Title &amp; Subtitle">
    <p:bg>
      <p:bgPr>
        <a:solidFill>
          <a:srgbClr val="000000"/>
        </a:solidFill>
        <a:effectLst/>
      </p:bgPr>
    </p:bg>
    <p:spTree>
      <p:nvGrpSpPr>
        <p:cNvPr id="1" name="Shape 137"/>
        <p:cNvGrpSpPr/>
        <p:nvPr/>
      </p:nvGrpSpPr>
      <p:grpSpPr>
        <a:xfrm>
          <a:off x="0" y="0"/>
          <a:ext cx="0" cy="0"/>
          <a:chOff x="0" y="0"/>
          <a:chExt cx="0" cy="0"/>
        </a:xfrm>
      </p:grpSpPr>
      <p:sp>
        <p:nvSpPr>
          <p:cNvPr id="138" name="Google Shape;138;p34"/>
          <p:cNvSpPr txBox="1">
            <a:spLocks noGrp="1"/>
          </p:cNvSpPr>
          <p:nvPr>
            <p:ph type="title"/>
          </p:nvPr>
        </p:nvSpPr>
        <p:spPr>
          <a:xfrm>
            <a:off x="2502545" y="1290898"/>
            <a:ext cx="4138800" cy="1305900"/>
          </a:xfrm>
          <a:prstGeom prst="rect">
            <a:avLst/>
          </a:prstGeom>
          <a:noFill/>
          <a:ln>
            <a:noFill/>
          </a:ln>
        </p:spPr>
        <p:txBody>
          <a:bodyPr spcFirstLastPara="1" wrap="square" lIns="20100" tIns="20100" rIns="20100" bIns="20100" anchor="b" anchorCtr="0">
            <a:normAutofit/>
          </a:bodyPr>
          <a:lstStyle>
            <a:lvl1pPr lvl="0" algn="ctr" rtl="0">
              <a:lnSpc>
                <a:spcPct val="100000"/>
              </a:lnSpc>
              <a:spcBef>
                <a:spcPts val="0"/>
              </a:spcBef>
              <a:spcAft>
                <a:spcPts val="0"/>
              </a:spcAft>
              <a:buClr>
                <a:srgbClr val="FFFFFF"/>
              </a:buClr>
              <a:buSzPts val="4100"/>
              <a:buFont typeface="Helvetica Neue Light"/>
              <a:buNone/>
              <a:defRPr sz="4100">
                <a:solidFill>
                  <a:srgbClr val="FFFFFF"/>
                </a:solidFill>
                <a:latin typeface="Helvetica Neue Light"/>
                <a:ea typeface="Helvetica Neue Light"/>
                <a:cs typeface="Helvetica Neue Light"/>
                <a:sym typeface="Helvetica Neue Light"/>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39" name="Google Shape;139;p34"/>
          <p:cNvSpPr txBox="1">
            <a:spLocks noGrp="1"/>
          </p:cNvSpPr>
          <p:nvPr>
            <p:ph type="body" idx="1"/>
          </p:nvPr>
        </p:nvSpPr>
        <p:spPr>
          <a:xfrm>
            <a:off x="2502545" y="2632025"/>
            <a:ext cx="4138800" cy="447000"/>
          </a:xfrm>
          <a:prstGeom prst="rect">
            <a:avLst/>
          </a:prstGeom>
          <a:noFill/>
          <a:ln>
            <a:noFill/>
          </a:ln>
        </p:spPr>
        <p:txBody>
          <a:bodyPr spcFirstLastPara="1" wrap="square" lIns="20100" tIns="20100" rIns="20100" bIns="20100" anchor="t" anchorCtr="0">
            <a:normAutofit/>
          </a:bodyPr>
          <a:lstStyle>
            <a:lvl1pPr marL="457200" lvl="0"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1pPr>
            <a:lvl2pPr marL="914400" lvl="1"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2pPr>
            <a:lvl3pPr marL="1371600" lvl="2"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3pPr>
            <a:lvl4pPr marL="1828800" lvl="3"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4pPr>
            <a:lvl5pPr marL="2286000" lvl="4"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40" name="Google Shape;140;p34"/>
          <p:cNvSpPr txBox="1">
            <a:spLocks noGrp="1"/>
          </p:cNvSpPr>
          <p:nvPr>
            <p:ph type="sldNum" idx="12"/>
          </p:nvPr>
        </p:nvSpPr>
        <p:spPr>
          <a:xfrm>
            <a:off x="4488761" y="4304667"/>
            <a:ext cx="161400" cy="163800"/>
          </a:xfrm>
          <a:prstGeom prst="rect">
            <a:avLst/>
          </a:prstGeom>
          <a:noFill/>
          <a:ln>
            <a:noFill/>
          </a:ln>
        </p:spPr>
        <p:txBody>
          <a:bodyPr spcFirstLastPara="1" wrap="square" lIns="20100" tIns="20100" rIns="20100" bIns="20100" anchor="t" anchorCtr="0">
            <a:spAutoFit/>
          </a:bodyPr>
          <a:lstStyle>
            <a:lvl1pPr marL="0" marR="0" lvl="0"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ype="tx">
  <p:cSld name="TITLE_AND_BODY">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476250" y="1233488"/>
            <a:ext cx="8191500" cy="14526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FF00D8"/>
              </a:buClr>
              <a:buSzPts val="4400"/>
              <a:buFont typeface="Arial"/>
              <a:buNone/>
              <a:defRPr sz="4400">
                <a:solidFill>
                  <a:srgbClr val="FF00D8"/>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70" name="Google Shape;70;p17"/>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mp; Subtitle">
  <p:cSld name="Title &amp; Subtitle">
    <p:bg>
      <p:bgPr>
        <a:solidFill>
          <a:srgbClr val="000000"/>
        </a:solidFill>
        <a:effectLst/>
      </p:bgPr>
    </p:bg>
    <p:spTree>
      <p:nvGrpSpPr>
        <p:cNvPr id="1" name="Shape 141"/>
        <p:cNvGrpSpPr/>
        <p:nvPr/>
      </p:nvGrpSpPr>
      <p:grpSpPr>
        <a:xfrm>
          <a:off x="0" y="0"/>
          <a:ext cx="0" cy="0"/>
          <a:chOff x="0" y="0"/>
          <a:chExt cx="0" cy="0"/>
        </a:xfrm>
      </p:grpSpPr>
      <p:sp>
        <p:nvSpPr>
          <p:cNvPr id="142" name="Google Shape;142;p35"/>
          <p:cNvSpPr txBox="1">
            <a:spLocks noGrp="1"/>
          </p:cNvSpPr>
          <p:nvPr>
            <p:ph type="title"/>
          </p:nvPr>
        </p:nvSpPr>
        <p:spPr>
          <a:xfrm>
            <a:off x="1812726" y="863947"/>
            <a:ext cx="5518500" cy="1741200"/>
          </a:xfrm>
          <a:prstGeom prst="rect">
            <a:avLst/>
          </a:prstGeom>
          <a:noFill/>
          <a:ln>
            <a:noFill/>
          </a:ln>
        </p:spPr>
        <p:txBody>
          <a:bodyPr spcFirstLastPara="1" wrap="square" lIns="26775" tIns="26775" rIns="26775" bIns="26775" anchor="b" anchorCtr="0">
            <a:normAutofit/>
          </a:bodyPr>
          <a:lstStyle>
            <a:lvl1pPr lvl="0" algn="ctr" rtl="0">
              <a:lnSpc>
                <a:spcPct val="100000"/>
              </a:lnSpc>
              <a:spcBef>
                <a:spcPts val="0"/>
              </a:spcBef>
              <a:spcAft>
                <a:spcPts val="0"/>
              </a:spcAft>
              <a:buClr>
                <a:srgbClr val="FFFFFF"/>
              </a:buClr>
              <a:buSzPts val="4200"/>
              <a:buFont typeface="Helvetica Neue"/>
              <a:buNone/>
              <a:defRPr sz="4200">
                <a:solidFill>
                  <a:srgbClr val="FFFFFF"/>
                </a:solidFill>
                <a:latin typeface="Helvetica Neue"/>
                <a:ea typeface="Helvetica Neue"/>
                <a:cs typeface="Helvetica Neue"/>
                <a:sym typeface="Helvetica Neu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43" name="Google Shape;143;p35"/>
          <p:cNvSpPr txBox="1">
            <a:spLocks noGrp="1"/>
          </p:cNvSpPr>
          <p:nvPr>
            <p:ph type="body" idx="1"/>
          </p:nvPr>
        </p:nvSpPr>
        <p:spPr>
          <a:xfrm>
            <a:off x="1812726" y="2652117"/>
            <a:ext cx="5518500" cy="596100"/>
          </a:xfrm>
          <a:prstGeom prst="rect">
            <a:avLst/>
          </a:prstGeom>
          <a:noFill/>
          <a:ln>
            <a:noFill/>
          </a:ln>
        </p:spPr>
        <p:txBody>
          <a:bodyPr spcFirstLastPara="1" wrap="square" lIns="26775" tIns="26775" rIns="26775" bIns="26775" anchor="t" anchorCtr="0">
            <a:normAutofit/>
          </a:bodyPr>
          <a:lstStyle>
            <a:lvl1pPr marL="457200" lvl="0"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1pPr>
            <a:lvl2pPr marL="914400" lvl="1"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2pPr>
            <a:lvl3pPr marL="1371600" lvl="2"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3pPr>
            <a:lvl4pPr marL="1828800" lvl="3"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4pPr>
            <a:lvl5pPr marL="2286000" lvl="4"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44" name="Google Shape;144;p35"/>
          <p:cNvSpPr txBox="1">
            <a:spLocks noGrp="1"/>
          </p:cNvSpPr>
          <p:nvPr>
            <p:ph type="sldNum" idx="12"/>
          </p:nvPr>
        </p:nvSpPr>
        <p:spPr>
          <a:xfrm>
            <a:off x="4482789" y="4902398"/>
            <a:ext cx="174900" cy="177300"/>
          </a:xfrm>
          <a:prstGeom prst="rect">
            <a:avLst/>
          </a:prstGeom>
          <a:noFill/>
          <a:ln>
            <a:noFill/>
          </a:ln>
        </p:spPr>
        <p:txBody>
          <a:bodyPr spcFirstLastPara="1" wrap="square" lIns="26775" tIns="26775" rIns="26775" bIns="26775" anchor="t" anchorCtr="0">
            <a:spAutoFit/>
          </a:bodyPr>
          <a:lstStyle>
            <a:lvl1pPr marL="0" marR="0" lvl="0"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5978611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1">
  <p:cSld name="Section 1">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476250" y="1233488"/>
            <a:ext cx="8191500" cy="14526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FF00D8"/>
              </a:buClr>
              <a:buSzPts val="4400"/>
              <a:buFont typeface="Arial"/>
              <a:buNone/>
              <a:defRPr sz="4400">
                <a:solidFill>
                  <a:srgbClr val="FF00D8"/>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58" name="Google Shape;58;p14"/>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3033352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623888" y="1282304"/>
            <a:ext cx="7886700" cy="2139554"/>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623888" y="3442098"/>
            <a:ext cx="7886700" cy="1125141"/>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10/7/2022</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a:xfrm>
            <a:off x="4491608" y="4782382"/>
            <a:ext cx="156000" cy="284693"/>
          </a:xfrm>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02988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mp; Photo">
  <p:cSld name="Title &amp; Photo">
    <p:spTree>
      <p:nvGrpSpPr>
        <p:cNvPr id="1" name="Shape 71"/>
        <p:cNvGrpSpPr/>
        <p:nvPr/>
      </p:nvGrpSpPr>
      <p:grpSpPr>
        <a:xfrm>
          <a:off x="0" y="0"/>
          <a:ext cx="0" cy="0"/>
          <a:chOff x="0" y="0"/>
          <a:chExt cx="0" cy="0"/>
        </a:xfrm>
      </p:grpSpPr>
      <p:sp>
        <p:nvSpPr>
          <p:cNvPr id="72" name="Google Shape;72;p18"/>
          <p:cNvSpPr>
            <a:spLocks noGrp="1"/>
          </p:cNvSpPr>
          <p:nvPr>
            <p:ph type="pic" idx="2"/>
          </p:nvPr>
        </p:nvSpPr>
        <p:spPr>
          <a:xfrm>
            <a:off x="0" y="-476250"/>
            <a:ext cx="9144000" cy="6096000"/>
          </a:xfrm>
          <a:prstGeom prst="rect">
            <a:avLst/>
          </a:prstGeom>
          <a:noFill/>
          <a:ln>
            <a:noFill/>
          </a:ln>
        </p:spPr>
      </p:sp>
      <p:sp>
        <p:nvSpPr>
          <p:cNvPr id="73" name="Google Shape;73;p18"/>
          <p:cNvSpPr txBox="1">
            <a:spLocks noGrp="1"/>
          </p:cNvSpPr>
          <p:nvPr>
            <p:ph type="body" idx="1"/>
          </p:nvPr>
        </p:nvSpPr>
        <p:spPr>
          <a:xfrm>
            <a:off x="476250" y="4562475"/>
            <a:ext cx="8191500" cy="2604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FFFFFF"/>
              </a:buClr>
              <a:buSzPts val="1300"/>
              <a:buFont typeface="Arial"/>
              <a:buNone/>
              <a:defRPr sz="1300">
                <a:solidFill>
                  <a:srgbClr val="FFFFFF"/>
                </a:solidFill>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74" name="Google Shape;74;p18"/>
          <p:cNvSpPr txBox="1">
            <a:spLocks noGrp="1"/>
          </p:cNvSpPr>
          <p:nvPr>
            <p:ph type="title"/>
          </p:nvPr>
        </p:nvSpPr>
        <p:spPr>
          <a:xfrm>
            <a:off x="476250" y="1233488"/>
            <a:ext cx="8191500" cy="14526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FFFFFF"/>
              </a:buClr>
              <a:buSzPts val="4400"/>
              <a:buFont typeface="Arial"/>
              <a:buNone/>
              <a:defRPr sz="4400">
                <a:solidFill>
                  <a:srgbClr val="FFFFFF"/>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75" name="Google Shape;75;p18"/>
          <p:cNvSpPr txBox="1">
            <a:spLocks noGrp="1"/>
          </p:cNvSpPr>
          <p:nvPr>
            <p:ph type="body" idx="3"/>
          </p:nvPr>
        </p:nvSpPr>
        <p:spPr>
          <a:xfrm>
            <a:off x="476250" y="2619375"/>
            <a:ext cx="8191500" cy="9429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1pPr>
            <a:lvl2pPr marL="914400" lvl="1"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2pPr>
            <a:lvl3pPr marL="1371600" lvl="2"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3pPr>
            <a:lvl4pPr marL="1828800" lvl="3"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4pPr>
            <a:lvl5pPr marL="2286000" lvl="4"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76" name="Google Shape;76;p18"/>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BJECT" type="obj">
  <p:cSld name="OBJECT">
    <p:spTree>
      <p:nvGrpSpPr>
        <p:cNvPr id="1" name="Shape 77"/>
        <p:cNvGrpSpPr/>
        <p:nvPr/>
      </p:nvGrpSpPr>
      <p:grpSpPr>
        <a:xfrm>
          <a:off x="0" y="0"/>
          <a:ext cx="0" cy="0"/>
          <a:chOff x="0" y="0"/>
          <a:chExt cx="0" cy="0"/>
        </a:xfrm>
      </p:grpSpPr>
      <p:sp>
        <p:nvSpPr>
          <p:cNvPr id="78" name="Google Shape;78;p19"/>
          <p:cNvSpPr txBox="1">
            <a:spLocks noGrp="1"/>
          </p:cNvSpPr>
          <p:nvPr>
            <p:ph type="title"/>
          </p:nvPr>
        </p:nvSpPr>
        <p:spPr>
          <a:xfrm>
            <a:off x="345734" y="281819"/>
            <a:ext cx="3880800" cy="7443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rgbClr val="001543"/>
              </a:buClr>
              <a:buSzPts val="3000"/>
              <a:buFont typeface="Barlow"/>
              <a:buNone/>
              <a:defRPr sz="3000">
                <a:solidFill>
                  <a:srgbClr val="001543"/>
                </a:solidFill>
                <a:latin typeface="Barlow"/>
                <a:ea typeface="Barlow"/>
                <a:cs typeface="Barlow"/>
                <a:sym typeface="Barlow"/>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79" name="Google Shape;79;p19"/>
          <p:cNvSpPr txBox="1">
            <a:spLocks noGrp="1"/>
          </p:cNvSpPr>
          <p:nvPr>
            <p:ph type="body" idx="1"/>
          </p:nvPr>
        </p:nvSpPr>
        <p:spPr>
          <a:xfrm>
            <a:off x="345734" y="1197409"/>
            <a:ext cx="3880800" cy="3443400"/>
          </a:xfrm>
          <a:prstGeom prst="rect">
            <a:avLst/>
          </a:prstGeom>
          <a:noFill/>
          <a:ln>
            <a:noFill/>
          </a:ln>
        </p:spPr>
        <p:txBody>
          <a:bodyPr spcFirstLastPara="1" wrap="square" lIns="0" tIns="0" rIns="0" bIns="0" anchor="t" anchorCtr="0">
            <a:normAutofit/>
          </a:bodyPr>
          <a:lstStyle>
            <a:lvl1pPr marL="457200" lvl="0"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1pPr>
            <a:lvl2pPr marL="914400" lvl="1"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2pPr>
            <a:lvl3pPr marL="1371600" lvl="2"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3pPr>
            <a:lvl4pPr marL="1828800" lvl="3"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4pPr>
            <a:lvl5pPr marL="2286000" lvl="4"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80" name="Google Shape;80;p19"/>
          <p:cNvSpPr txBox="1">
            <a:spLocks noGrp="1"/>
          </p:cNvSpPr>
          <p:nvPr>
            <p:ph type="sldNum" idx="12"/>
          </p:nvPr>
        </p:nvSpPr>
        <p:spPr>
          <a:xfrm>
            <a:off x="4419600" y="4629150"/>
            <a:ext cx="2133600" cy="207900"/>
          </a:xfrm>
          <a:prstGeom prst="rect">
            <a:avLst/>
          </a:prstGeom>
          <a:noFill/>
          <a:ln>
            <a:noFill/>
          </a:ln>
        </p:spPr>
        <p:txBody>
          <a:bodyPr spcFirstLastPara="1" wrap="square" lIns="34275" tIns="34275" rIns="34275" bIns="34275" anchor="ctr" anchorCtr="0">
            <a:sp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mp; Photo Alt">
  <p:cSld name="Title &amp; Photo Alt">
    <p:spTree>
      <p:nvGrpSpPr>
        <p:cNvPr id="1" name="Shape 81"/>
        <p:cNvGrpSpPr/>
        <p:nvPr/>
      </p:nvGrpSpPr>
      <p:grpSpPr>
        <a:xfrm>
          <a:off x="0" y="0"/>
          <a:ext cx="0" cy="0"/>
          <a:chOff x="0" y="0"/>
          <a:chExt cx="0" cy="0"/>
        </a:xfrm>
      </p:grpSpPr>
      <p:sp>
        <p:nvSpPr>
          <p:cNvPr id="82" name="Google Shape;82;p20"/>
          <p:cNvSpPr>
            <a:spLocks noGrp="1"/>
          </p:cNvSpPr>
          <p:nvPr>
            <p:ph type="pic" idx="2"/>
          </p:nvPr>
        </p:nvSpPr>
        <p:spPr>
          <a:xfrm>
            <a:off x="2986088" y="-9525"/>
            <a:ext cx="7743900" cy="5162400"/>
          </a:xfrm>
          <a:prstGeom prst="rect">
            <a:avLst/>
          </a:prstGeom>
          <a:noFill/>
          <a:ln>
            <a:noFill/>
          </a:ln>
        </p:spPr>
      </p:sp>
      <p:sp>
        <p:nvSpPr>
          <p:cNvPr id="83" name="Google Shape;83;p20"/>
          <p:cNvSpPr txBox="1">
            <a:spLocks noGrp="1"/>
          </p:cNvSpPr>
          <p:nvPr>
            <p:ph type="title"/>
          </p:nvPr>
        </p:nvSpPr>
        <p:spPr>
          <a:xfrm>
            <a:off x="476250" y="1456915"/>
            <a:ext cx="3619500" cy="12000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FF00D8"/>
              </a:buClr>
              <a:buSzPts val="3200"/>
              <a:buFont typeface="Arial"/>
              <a:buNone/>
              <a:defRPr>
                <a:solidFill>
                  <a:srgbClr val="FF00D8"/>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84" name="Google Shape;84;p20"/>
          <p:cNvSpPr txBox="1">
            <a:spLocks noGrp="1"/>
          </p:cNvSpPr>
          <p:nvPr>
            <p:ph type="body" idx="1"/>
          </p:nvPr>
        </p:nvSpPr>
        <p:spPr>
          <a:xfrm>
            <a:off x="476250" y="2566988"/>
            <a:ext cx="3619500" cy="2124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2pPr>
            <a:lvl3pPr marL="1371600" lvl="2"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3pPr>
            <a:lvl4pPr marL="1828800" lvl="3"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4pPr>
            <a:lvl5pPr marL="2286000" lvl="4"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85" name="Google Shape;85;p20"/>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86"/>
        <p:cNvGrpSpPr/>
        <p:nvPr/>
      </p:nvGrpSpPr>
      <p:grpSpPr>
        <a:xfrm>
          <a:off x="0" y="0"/>
          <a:ext cx="0" cy="0"/>
          <a:chOff x="0" y="0"/>
          <a:chExt cx="0" cy="0"/>
        </a:xfrm>
      </p:grpSpPr>
      <p:sp>
        <p:nvSpPr>
          <p:cNvPr id="87" name="Google Shape;87;p21"/>
          <p:cNvSpPr txBox="1">
            <a:spLocks noGrp="1"/>
          </p:cNvSpPr>
          <p:nvPr>
            <p:ph type="title"/>
          </p:nvPr>
        </p:nvSpPr>
        <p:spPr>
          <a:xfrm>
            <a:off x="476250" y="304800"/>
            <a:ext cx="8191500" cy="5841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000000"/>
              </a:buClr>
              <a:buSzPts val="700"/>
              <a:buNon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88" name="Google Shape;88;p21"/>
          <p:cNvSpPr txBox="1">
            <a:spLocks noGrp="1"/>
          </p:cNvSpPr>
          <p:nvPr>
            <p:ph type="body" idx="1"/>
          </p:nvPr>
        </p:nvSpPr>
        <p:spPr>
          <a:xfrm>
            <a:off x="476250" y="800100"/>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89" name="Google Shape;89;p21"/>
          <p:cNvSpPr txBox="1">
            <a:spLocks noGrp="1"/>
          </p:cNvSpPr>
          <p:nvPr>
            <p:ph type="body" idx="2"/>
          </p:nvPr>
        </p:nvSpPr>
        <p:spPr>
          <a:xfrm>
            <a:off x="476250" y="1600200"/>
            <a:ext cx="8191500" cy="3162300"/>
          </a:xfrm>
          <a:prstGeom prst="rect">
            <a:avLst/>
          </a:prstGeom>
          <a:noFill/>
          <a:ln>
            <a:noFill/>
          </a:ln>
        </p:spPr>
        <p:txBody>
          <a:bodyPr spcFirstLastPara="1" wrap="square" lIns="19050" tIns="19050" rIns="19050" bIns="19050" anchor="t" anchorCtr="0">
            <a:normAutofit/>
          </a:bodyPr>
          <a:lstStyle>
            <a:lvl1pPr marL="457200" lvl="0" indent="-273050" algn="l" rtl="0">
              <a:lnSpc>
                <a:spcPct val="100000"/>
              </a:lnSpc>
              <a:spcBef>
                <a:spcPts val="900"/>
              </a:spcBef>
              <a:spcAft>
                <a:spcPts val="0"/>
              </a:spcAft>
              <a:buSzPts val="700"/>
              <a:buChar char="•"/>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0" name="Google Shape;90;p21"/>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91"/>
        <p:cNvGrpSpPr/>
        <p:nvPr/>
      </p:nvGrpSpPr>
      <p:grpSpPr>
        <a:xfrm>
          <a:off x="0" y="0"/>
          <a:ext cx="0" cy="0"/>
          <a:chOff x="0" y="0"/>
          <a:chExt cx="0" cy="0"/>
        </a:xfrm>
      </p:grpSpPr>
      <p:sp>
        <p:nvSpPr>
          <p:cNvPr id="92" name="Google Shape;92;p22"/>
          <p:cNvSpPr txBox="1">
            <a:spLocks noGrp="1"/>
          </p:cNvSpPr>
          <p:nvPr>
            <p:ph type="body" idx="1"/>
          </p:nvPr>
        </p:nvSpPr>
        <p:spPr>
          <a:xfrm>
            <a:off x="476250" y="1600994"/>
            <a:ext cx="8191500" cy="3162300"/>
          </a:xfrm>
          <a:prstGeom prst="rect">
            <a:avLst/>
          </a:prstGeom>
          <a:noFill/>
          <a:ln>
            <a:noFill/>
          </a:ln>
        </p:spPr>
        <p:txBody>
          <a:bodyPr spcFirstLastPara="1" wrap="square" lIns="19050" tIns="19050" rIns="19050" bIns="19050" anchor="t" anchorCtr="0">
            <a:normAutofit/>
          </a:bodyPr>
          <a:lstStyle>
            <a:lvl1pPr marL="457200" lvl="0" indent="-273050" algn="l" rtl="0">
              <a:lnSpc>
                <a:spcPct val="100000"/>
              </a:lnSpc>
              <a:spcBef>
                <a:spcPts val="900"/>
              </a:spcBef>
              <a:spcAft>
                <a:spcPts val="0"/>
              </a:spcAft>
              <a:buSzPts val="700"/>
              <a:buChar char="•"/>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3" name="Google Shape;93;p22"/>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94"/>
        <p:cNvGrpSpPr/>
        <p:nvPr/>
      </p:nvGrpSpPr>
      <p:grpSpPr>
        <a:xfrm>
          <a:off x="0" y="0"/>
          <a:ext cx="0" cy="0"/>
          <a:chOff x="0" y="0"/>
          <a:chExt cx="0" cy="0"/>
        </a:xfrm>
      </p:grpSpPr>
      <p:sp>
        <p:nvSpPr>
          <p:cNvPr id="95" name="Google Shape;95;p23"/>
          <p:cNvSpPr>
            <a:spLocks noGrp="1"/>
          </p:cNvSpPr>
          <p:nvPr>
            <p:ph type="pic" idx="2"/>
          </p:nvPr>
        </p:nvSpPr>
        <p:spPr>
          <a:xfrm>
            <a:off x="3819525" y="0"/>
            <a:ext cx="6810300" cy="5143500"/>
          </a:xfrm>
          <a:prstGeom prst="rect">
            <a:avLst/>
          </a:prstGeom>
          <a:noFill/>
          <a:ln>
            <a:noFill/>
          </a:ln>
        </p:spPr>
      </p:sp>
      <p:sp>
        <p:nvSpPr>
          <p:cNvPr id="96" name="Google Shape;96;p23"/>
          <p:cNvSpPr txBox="1">
            <a:spLocks noGrp="1"/>
          </p:cNvSpPr>
          <p:nvPr>
            <p:ph type="title"/>
          </p:nvPr>
        </p:nvSpPr>
        <p:spPr>
          <a:xfrm>
            <a:off x="476250" y="314325"/>
            <a:ext cx="3619500" cy="5811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5E03FF"/>
              </a:buClr>
              <a:buSzPts val="3200"/>
              <a:buFont typeface="Arial"/>
              <a:buNone/>
              <a:defRPr>
                <a:solidFill>
                  <a:srgbClr val="5E03FF"/>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97" name="Google Shape;97;p23"/>
          <p:cNvSpPr txBox="1">
            <a:spLocks noGrp="1"/>
          </p:cNvSpPr>
          <p:nvPr>
            <p:ph type="body" idx="1"/>
          </p:nvPr>
        </p:nvSpPr>
        <p:spPr>
          <a:xfrm>
            <a:off x="476250" y="1600200"/>
            <a:ext cx="3619500" cy="3162300"/>
          </a:xfrm>
          <a:prstGeom prst="rect">
            <a:avLst/>
          </a:prstGeom>
          <a:noFill/>
          <a:ln>
            <a:noFill/>
          </a:ln>
        </p:spPr>
        <p:txBody>
          <a:bodyPr spcFirstLastPara="1" wrap="square" lIns="19050" tIns="19050" rIns="19050" bIns="19050" anchor="t" anchorCtr="0">
            <a:normAutofit/>
          </a:bodyPr>
          <a:lstStyle>
            <a:lvl1pPr marL="457200" lvl="0" indent="-273050" algn="l" rtl="0">
              <a:lnSpc>
                <a:spcPct val="100000"/>
              </a:lnSpc>
              <a:spcBef>
                <a:spcPts val="900"/>
              </a:spcBef>
              <a:spcAft>
                <a:spcPts val="0"/>
              </a:spcAft>
              <a:buSzPts val="700"/>
              <a:buChar char="•"/>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8" name="Google Shape;98;p23"/>
          <p:cNvSpPr txBox="1">
            <a:spLocks noGrp="1"/>
          </p:cNvSpPr>
          <p:nvPr>
            <p:ph type="body" idx="3"/>
          </p:nvPr>
        </p:nvSpPr>
        <p:spPr>
          <a:xfrm>
            <a:off x="476250" y="800100"/>
            <a:ext cx="3619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9" name="Google Shape;99;p23"/>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00"/>
        <p:cNvGrpSpPr/>
        <p:nvPr/>
      </p:nvGrpSpPr>
      <p:grpSpPr>
        <a:xfrm>
          <a:off x="0" y="0"/>
          <a:ext cx="0" cy="0"/>
          <a:chOff x="0" y="0"/>
          <a:chExt cx="0" cy="0"/>
        </a:xfrm>
      </p:grpSpPr>
      <p:sp>
        <p:nvSpPr>
          <p:cNvPr id="101" name="Google Shape;101;p24"/>
          <p:cNvSpPr txBox="1">
            <a:spLocks noGrp="1"/>
          </p:cNvSpPr>
          <p:nvPr>
            <p:ph type="title"/>
          </p:nvPr>
        </p:nvSpPr>
        <p:spPr>
          <a:xfrm>
            <a:off x="476250" y="304800"/>
            <a:ext cx="8191500" cy="5841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000000"/>
              </a:buClr>
              <a:buSzPts val="700"/>
              <a:buNon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02" name="Google Shape;102;p24"/>
          <p:cNvSpPr txBox="1">
            <a:spLocks noGrp="1"/>
          </p:cNvSpPr>
          <p:nvPr>
            <p:ph type="body" idx="1"/>
          </p:nvPr>
        </p:nvSpPr>
        <p:spPr>
          <a:xfrm>
            <a:off x="476250" y="800100"/>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03" name="Google Shape;103;p24"/>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476250" y="304800"/>
            <a:ext cx="8191500" cy="584100"/>
          </a:xfrm>
          <a:prstGeom prst="rect">
            <a:avLst/>
          </a:prstGeom>
          <a:noFill/>
          <a:ln>
            <a:noFill/>
          </a:ln>
        </p:spPr>
        <p:txBody>
          <a:bodyPr spcFirstLastPara="1" wrap="square" lIns="19050" tIns="19050" rIns="19050" bIns="19050" anchor="b" anchorCtr="0">
            <a:normAutofit/>
          </a:bodyPr>
          <a:lstStyle>
            <a:lvl1pPr marR="0" lvl="0"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1pPr>
            <a:lvl2pPr marR="0" lvl="1"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2pPr>
            <a:lvl3pPr marR="0" lvl="2"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3pPr>
            <a:lvl4pPr marR="0" lvl="3"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4pPr>
            <a:lvl5pPr marR="0" lvl="4"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5pPr>
            <a:lvl6pPr marR="0" lvl="5"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6pPr>
            <a:lvl7pPr marR="0" lvl="6"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7pPr>
            <a:lvl8pPr marR="0" lvl="7"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8pPr>
            <a:lvl9pPr marR="0" lvl="8"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9pPr>
          </a:lstStyle>
          <a:p>
            <a:endParaRPr/>
          </a:p>
        </p:txBody>
      </p:sp>
      <p:sp>
        <p:nvSpPr>
          <p:cNvPr id="61" name="Google Shape;61;p15"/>
          <p:cNvSpPr txBox="1">
            <a:spLocks noGrp="1"/>
          </p:cNvSpPr>
          <p:nvPr>
            <p:ph type="body" idx="1"/>
          </p:nvPr>
        </p:nvSpPr>
        <p:spPr>
          <a:xfrm>
            <a:off x="476250" y="1600200"/>
            <a:ext cx="8191500" cy="3162300"/>
          </a:xfrm>
          <a:prstGeom prst="rect">
            <a:avLst/>
          </a:prstGeom>
          <a:noFill/>
          <a:ln>
            <a:noFill/>
          </a:ln>
        </p:spPr>
        <p:txBody>
          <a:bodyPr spcFirstLastPara="1" wrap="square" lIns="19050" tIns="19050" rIns="19050" bIns="19050" anchor="t" anchorCtr="0">
            <a:normAutofit/>
          </a:bodyPr>
          <a:lstStyle>
            <a:lvl1pPr marL="457200" marR="0" lvl="0"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1pPr>
            <a:lvl2pPr marL="914400" marR="0" lvl="1"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2pPr>
            <a:lvl3pPr marL="1371600" marR="0" lvl="2"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3pPr>
            <a:lvl4pPr marL="1828800" marR="0" lvl="3"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4pPr>
            <a:lvl5pPr marL="2286000" marR="0" lvl="4"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5pPr>
            <a:lvl6pPr marL="2743200" marR="0" lvl="5"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6pPr>
            <a:lvl7pPr marL="3200400" marR="0" lvl="6"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7pPr>
            <a:lvl8pPr marL="3657600" marR="0" lvl="7"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8pPr>
            <a:lvl9pPr marL="4114800" marR="0" lvl="8"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9pPr>
          </a:lstStyle>
          <a:p>
            <a:endParaRPr/>
          </a:p>
        </p:txBody>
      </p:sp>
      <p:sp>
        <p:nvSpPr>
          <p:cNvPr id="62" name="Google Shape;62;p15"/>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3" r:id="rId21"/>
    <p:sldLayoutId id="2147483684" r:id="rId22"/>
    <p:sldLayoutId id="2147483685"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jp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2.xml"/><Relationship Id="rId6" Type="http://schemas.openxmlformats.org/officeDocument/2006/relationships/image" Target="../media/image21.png"/><Relationship Id="rId5" Type="http://schemas.openxmlformats.org/officeDocument/2006/relationships/image" Target="../media/image22.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633413" y="3829280"/>
            <a:ext cx="7886700" cy="502920"/>
          </a:xfrm>
        </p:spPr>
        <p:txBody>
          <a:bodyPr/>
          <a:lstStyle/>
          <a:p>
            <a:r>
              <a:rPr lang="en-US" dirty="0">
                <a:latin typeface="Palatino Linotype" panose="02040502050505030304" pitchFamily="18" charset="0"/>
                <a:cs typeface="Segoe UI" panose="020B0502040204020203" pitchFamily="34" charset="0"/>
              </a:rPr>
              <a:t>Transfer Learning: The Hugging Face Platform</a:t>
            </a:r>
          </a:p>
        </p:txBody>
      </p:sp>
      <p:pic>
        <p:nvPicPr>
          <p:cNvPr id="7" name="Picture 6" descr="A picture containing text, clipart&#10;&#10;Description automatically generated">
            <a:extLst>
              <a:ext uri="{FF2B5EF4-FFF2-40B4-BE49-F238E27FC236}">
                <a16:creationId xmlns:a16="http://schemas.microsoft.com/office/drawing/2014/main" id="{77FCCB67-39FD-4BE1-9A26-C0B1DF4108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414" y="2724834"/>
            <a:ext cx="4615865" cy="951362"/>
          </a:xfrm>
          <a:prstGeom prst="rect">
            <a:avLst/>
          </a:prstGeom>
        </p:spPr>
      </p:pic>
    </p:spTree>
    <p:extLst>
      <p:ext uri="{BB962C8B-B14F-4D97-AF65-F5344CB8AC3E}">
        <p14:creationId xmlns:p14="http://schemas.microsoft.com/office/powerpoint/2010/main" val="4229412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43"/>
          <p:cNvSpPr txBox="1">
            <a:spLocks noGrp="1"/>
          </p:cNvSpPr>
          <p:nvPr>
            <p:ph type="title"/>
          </p:nvPr>
        </p:nvSpPr>
        <p:spPr>
          <a:xfrm>
            <a:off x="0" y="216555"/>
            <a:ext cx="9144000" cy="572700"/>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None/>
            </a:pPr>
            <a:r>
              <a:rPr lang="en" dirty="0">
                <a:solidFill>
                  <a:schemeClr val="tx1">
                    <a:lumMod val="75000"/>
                    <a:lumOff val="25000"/>
                  </a:schemeClr>
                </a:solidFill>
                <a:latin typeface="+mj-lt"/>
                <a:cs typeface="Futura Medium" panose="020B0602020204020303" pitchFamily="34" charset="-79"/>
              </a:rPr>
              <a:t>Solving Problems</a:t>
            </a:r>
            <a:endParaRPr dirty="0">
              <a:solidFill>
                <a:schemeClr val="tx1">
                  <a:lumMod val="75000"/>
                  <a:lumOff val="25000"/>
                </a:schemeClr>
              </a:solidFill>
              <a:latin typeface="+mj-lt"/>
              <a:cs typeface="Futura Medium" panose="020B0602020204020303" pitchFamily="34" charset="-79"/>
            </a:endParaRPr>
          </a:p>
        </p:txBody>
      </p:sp>
      <p:sp>
        <p:nvSpPr>
          <p:cNvPr id="203" name="Google Shape;203;p43"/>
          <p:cNvSpPr txBox="1"/>
          <p:nvPr/>
        </p:nvSpPr>
        <p:spPr>
          <a:xfrm>
            <a:off x="4104146" y="4321482"/>
            <a:ext cx="857050" cy="550500"/>
          </a:xfrm>
          <a:prstGeom prst="rect">
            <a:avLst/>
          </a:prstGeom>
          <a:noFill/>
          <a:ln>
            <a:noFill/>
          </a:ln>
        </p:spPr>
        <p:txBody>
          <a:bodyPr spcFirstLastPara="1" wrap="square" lIns="50800" tIns="50800" rIns="50800" bIns="50800" anchor="ctr" anchorCtr="0">
            <a:norm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RL</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04" name="Google Shape;204;p43"/>
          <p:cNvSpPr txBox="1"/>
          <p:nvPr/>
        </p:nvSpPr>
        <p:spPr>
          <a:xfrm>
            <a:off x="6966630" y="2292977"/>
            <a:ext cx="12135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Bio/Chem</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06" name="Google Shape;206;p43"/>
          <p:cNvSpPr txBox="1"/>
          <p:nvPr/>
        </p:nvSpPr>
        <p:spPr>
          <a:xfrm>
            <a:off x="1692016" y="4313149"/>
            <a:ext cx="1521688"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Time Series</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11" name="Google Shape;211;p43"/>
          <p:cNvSpPr txBox="1"/>
          <p:nvPr/>
        </p:nvSpPr>
        <p:spPr>
          <a:xfrm>
            <a:off x="2845916" y="2269080"/>
            <a:ext cx="12135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Speech</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13" name="Google Shape;213;p43"/>
          <p:cNvSpPr txBox="1"/>
          <p:nvPr/>
        </p:nvSpPr>
        <p:spPr>
          <a:xfrm>
            <a:off x="985470" y="2292977"/>
            <a:ext cx="1096800" cy="550500"/>
          </a:xfrm>
          <a:prstGeom prst="rect">
            <a:avLst/>
          </a:prstGeom>
          <a:noFill/>
          <a:ln>
            <a:noFill/>
          </a:ln>
        </p:spPr>
        <p:txBody>
          <a:bodyPr spcFirstLastPara="1" wrap="square" lIns="50800" tIns="50800" rIns="50800" bIns="50800" anchor="ctr" anchorCtr="0">
            <a:norm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NLP</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14" name="Google Shape;214;p43"/>
          <p:cNvSpPr txBox="1"/>
          <p:nvPr/>
        </p:nvSpPr>
        <p:spPr>
          <a:xfrm>
            <a:off x="4884478" y="2268975"/>
            <a:ext cx="10968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Vision</a:t>
            </a:r>
            <a:endParaRPr sz="1600" b="1" i="0" u="none" strike="noStrike" cap="none" dirty="0">
              <a:solidFill>
                <a:schemeClr val="tx1">
                  <a:lumMod val="75000"/>
                  <a:lumOff val="25000"/>
                </a:schemeClr>
              </a:solidFill>
              <a:latin typeface="+mj-lt"/>
              <a:cs typeface="FUTURA MEDIUM" panose="020B0602020204020303" pitchFamily="34" charset="-79"/>
            </a:endParaRPr>
          </a:p>
        </p:txBody>
      </p:sp>
      <p:sp>
        <p:nvSpPr>
          <p:cNvPr id="218" name="Google Shape;218;p43"/>
          <p:cNvSpPr txBox="1"/>
          <p:nvPr/>
        </p:nvSpPr>
        <p:spPr>
          <a:xfrm>
            <a:off x="5962728" y="4313149"/>
            <a:ext cx="14106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600" b="1" i="0" u="none" strike="noStrike" cap="none" dirty="0">
                <a:solidFill>
                  <a:schemeClr val="tx1">
                    <a:lumMod val="75000"/>
                    <a:lumOff val="25000"/>
                  </a:schemeClr>
                </a:solidFill>
                <a:latin typeface="+mj-lt"/>
                <a:cs typeface="FUTURA MEDIUM" panose="020B0602020204020303" pitchFamily="34" charset="-79"/>
              </a:rPr>
              <a:t>Domain X</a:t>
            </a:r>
            <a:endParaRPr sz="1600" b="1" i="0" u="none" strike="noStrike" cap="none" dirty="0">
              <a:solidFill>
                <a:schemeClr val="tx1">
                  <a:lumMod val="75000"/>
                  <a:lumOff val="25000"/>
                </a:schemeClr>
              </a:solidFill>
              <a:latin typeface="+mj-lt"/>
              <a:cs typeface="FUTURA MEDIUM" panose="020B0602020204020303" pitchFamily="34" charset="-79"/>
            </a:endParaRPr>
          </a:p>
        </p:txBody>
      </p:sp>
      <p:pic>
        <p:nvPicPr>
          <p:cNvPr id="23" name="Picture 22" descr="Logo, icon&#10;&#10;Description automatically generated">
            <a:extLst>
              <a:ext uri="{FF2B5EF4-FFF2-40B4-BE49-F238E27FC236}">
                <a16:creationId xmlns:a16="http://schemas.microsoft.com/office/drawing/2014/main" id="{30A0A196-7687-0744-13BA-5F42386519C5}"/>
              </a:ext>
            </a:extLst>
          </p:cNvPr>
          <p:cNvPicPr>
            <a:picLocks noChangeAspect="1"/>
          </p:cNvPicPr>
          <p:nvPr/>
        </p:nvPicPr>
        <p:blipFill>
          <a:blip r:embed="rId3"/>
          <a:stretch>
            <a:fillRect/>
          </a:stretch>
        </p:blipFill>
        <p:spPr>
          <a:xfrm>
            <a:off x="5861471" y="2886013"/>
            <a:ext cx="1403134" cy="1403134"/>
          </a:xfrm>
          <a:prstGeom prst="rect">
            <a:avLst/>
          </a:prstGeom>
        </p:spPr>
      </p:pic>
      <p:pic>
        <p:nvPicPr>
          <p:cNvPr id="25" name="Picture 24" descr="Icon&#10;&#10;Description automatically generated">
            <a:extLst>
              <a:ext uri="{FF2B5EF4-FFF2-40B4-BE49-F238E27FC236}">
                <a16:creationId xmlns:a16="http://schemas.microsoft.com/office/drawing/2014/main" id="{0E59227A-CAA6-8892-52BF-812ADAE7C1C3}"/>
              </a:ext>
            </a:extLst>
          </p:cNvPr>
          <p:cNvPicPr>
            <a:picLocks noChangeAspect="1"/>
          </p:cNvPicPr>
          <p:nvPr/>
        </p:nvPicPr>
        <p:blipFill>
          <a:blip r:embed="rId4"/>
          <a:stretch>
            <a:fillRect/>
          </a:stretch>
        </p:blipFill>
        <p:spPr>
          <a:xfrm>
            <a:off x="3847420" y="2949343"/>
            <a:ext cx="1370503" cy="1403134"/>
          </a:xfrm>
          <a:prstGeom prst="rect">
            <a:avLst/>
          </a:prstGeom>
        </p:spPr>
      </p:pic>
      <p:pic>
        <p:nvPicPr>
          <p:cNvPr id="27" name="Picture 26" descr="Logo, icon&#10;&#10;Description automatically generated">
            <a:extLst>
              <a:ext uri="{FF2B5EF4-FFF2-40B4-BE49-F238E27FC236}">
                <a16:creationId xmlns:a16="http://schemas.microsoft.com/office/drawing/2014/main" id="{8A0C9190-F799-63F9-FE34-494924870FC0}"/>
              </a:ext>
            </a:extLst>
          </p:cNvPr>
          <p:cNvPicPr>
            <a:picLocks noChangeAspect="1"/>
          </p:cNvPicPr>
          <p:nvPr/>
        </p:nvPicPr>
        <p:blipFill>
          <a:blip r:embed="rId5"/>
          <a:stretch>
            <a:fillRect/>
          </a:stretch>
        </p:blipFill>
        <p:spPr>
          <a:xfrm>
            <a:off x="1762429" y="2977747"/>
            <a:ext cx="1380862" cy="1403134"/>
          </a:xfrm>
          <a:prstGeom prst="rect">
            <a:avLst/>
          </a:prstGeom>
        </p:spPr>
      </p:pic>
      <p:pic>
        <p:nvPicPr>
          <p:cNvPr id="31" name="Picture 30" descr="Icon&#10;&#10;Description automatically generated with medium confidence">
            <a:extLst>
              <a:ext uri="{FF2B5EF4-FFF2-40B4-BE49-F238E27FC236}">
                <a16:creationId xmlns:a16="http://schemas.microsoft.com/office/drawing/2014/main" id="{575C544E-7FD4-6C9A-358B-240EC4438AE0}"/>
              </a:ext>
            </a:extLst>
          </p:cNvPr>
          <p:cNvPicPr>
            <a:picLocks noChangeAspect="1"/>
          </p:cNvPicPr>
          <p:nvPr/>
        </p:nvPicPr>
        <p:blipFill>
          <a:blip r:embed="rId6"/>
          <a:stretch>
            <a:fillRect/>
          </a:stretch>
        </p:blipFill>
        <p:spPr>
          <a:xfrm>
            <a:off x="2687149" y="885505"/>
            <a:ext cx="1380862" cy="1403134"/>
          </a:xfrm>
          <a:prstGeom prst="rect">
            <a:avLst/>
          </a:prstGeom>
        </p:spPr>
      </p:pic>
      <p:pic>
        <p:nvPicPr>
          <p:cNvPr id="33" name="Picture 32" descr="Icon&#10;&#10;Description automatically generated">
            <a:extLst>
              <a:ext uri="{FF2B5EF4-FFF2-40B4-BE49-F238E27FC236}">
                <a16:creationId xmlns:a16="http://schemas.microsoft.com/office/drawing/2014/main" id="{32ACEBC4-CAF4-90B4-5224-15E4D79D2332}"/>
              </a:ext>
            </a:extLst>
          </p:cNvPr>
          <p:cNvPicPr>
            <a:picLocks noChangeAspect="1"/>
          </p:cNvPicPr>
          <p:nvPr/>
        </p:nvPicPr>
        <p:blipFill>
          <a:blip r:embed="rId7"/>
          <a:stretch>
            <a:fillRect/>
          </a:stretch>
        </p:blipFill>
        <p:spPr>
          <a:xfrm>
            <a:off x="6797745" y="909507"/>
            <a:ext cx="1382385" cy="1403134"/>
          </a:xfrm>
          <a:prstGeom prst="rect">
            <a:avLst/>
          </a:prstGeom>
        </p:spPr>
      </p:pic>
      <p:pic>
        <p:nvPicPr>
          <p:cNvPr id="3" name="Picture 2" descr="Icon&#10;&#10;Description automatically generated">
            <a:extLst>
              <a:ext uri="{FF2B5EF4-FFF2-40B4-BE49-F238E27FC236}">
                <a16:creationId xmlns:a16="http://schemas.microsoft.com/office/drawing/2014/main" id="{98809690-2912-9057-6CEF-9D8368CFEE6E}"/>
              </a:ext>
            </a:extLst>
          </p:cNvPr>
          <p:cNvPicPr>
            <a:picLocks noChangeAspect="1"/>
          </p:cNvPicPr>
          <p:nvPr/>
        </p:nvPicPr>
        <p:blipFill>
          <a:blip r:embed="rId8"/>
          <a:stretch>
            <a:fillRect/>
          </a:stretch>
        </p:blipFill>
        <p:spPr>
          <a:xfrm>
            <a:off x="4667153" y="885505"/>
            <a:ext cx="1446308" cy="1403134"/>
          </a:xfrm>
          <a:prstGeom prst="rect">
            <a:avLst/>
          </a:prstGeom>
        </p:spPr>
      </p:pic>
      <p:pic>
        <p:nvPicPr>
          <p:cNvPr id="4" name="Picture 3" descr="Icon&#10;&#10;Description automatically generated">
            <a:extLst>
              <a:ext uri="{FF2B5EF4-FFF2-40B4-BE49-F238E27FC236}">
                <a16:creationId xmlns:a16="http://schemas.microsoft.com/office/drawing/2014/main" id="{DCD74B32-4AF8-837C-AAF7-B7B68A2BAE6F}"/>
              </a:ext>
            </a:extLst>
          </p:cNvPr>
          <p:cNvPicPr>
            <a:picLocks noChangeAspect="1"/>
          </p:cNvPicPr>
          <p:nvPr/>
        </p:nvPicPr>
        <p:blipFill>
          <a:blip r:embed="rId9">
            <a:clrChange>
              <a:clrFrom>
                <a:srgbClr val="FFFFFF"/>
              </a:clrFrom>
              <a:clrTo>
                <a:srgbClr val="FFFFFF">
                  <a:alpha val="0"/>
                </a:srgbClr>
              </a:clrTo>
            </a:clrChange>
          </a:blip>
          <a:stretch>
            <a:fillRect/>
          </a:stretch>
        </p:blipFill>
        <p:spPr>
          <a:xfrm>
            <a:off x="873181" y="845608"/>
            <a:ext cx="1380862" cy="135242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Brief tour through Open Source family</a:t>
            </a:r>
            <a:endParaRPr dirty="0">
              <a:solidFill>
                <a:schemeClr val="tx1">
                  <a:lumMod val="75000"/>
                  <a:lumOff val="25000"/>
                </a:schemeClr>
              </a:solidFill>
            </a:endParaRPr>
          </a:p>
        </p:txBody>
      </p:sp>
      <p:pic>
        <p:nvPicPr>
          <p:cNvPr id="225" name="Google Shape;225;p44"/>
          <p:cNvPicPr preferRelativeResize="0"/>
          <p:nvPr/>
        </p:nvPicPr>
        <p:blipFill rotWithShape="1">
          <a:blip r:embed="rId3">
            <a:alphaModFix/>
          </a:blip>
          <a:srcRect/>
          <a:stretch/>
        </p:blipFill>
        <p:spPr>
          <a:xfrm>
            <a:off x="988075" y="954125"/>
            <a:ext cx="7068899" cy="3750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How can I find models?</a:t>
            </a:r>
            <a:endParaRPr dirty="0">
              <a:solidFill>
                <a:schemeClr val="tx1">
                  <a:lumMod val="75000"/>
                  <a:lumOff val="25000"/>
                </a:schemeClr>
              </a:solidFill>
            </a:endParaRPr>
          </a:p>
        </p:txBody>
      </p:sp>
      <p:pic>
        <p:nvPicPr>
          <p:cNvPr id="231" name="Google Shape;231;p45"/>
          <p:cNvPicPr preferRelativeResize="0"/>
          <p:nvPr/>
        </p:nvPicPr>
        <p:blipFill>
          <a:blip r:embed="rId3">
            <a:alphaModFix/>
          </a:blip>
          <a:stretch>
            <a:fillRect/>
          </a:stretch>
        </p:blipFill>
        <p:spPr>
          <a:xfrm>
            <a:off x="889275" y="959350"/>
            <a:ext cx="7679447" cy="38209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46"/>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None/>
            </a:pPr>
            <a:r>
              <a:rPr lang="en" dirty="0">
                <a:solidFill>
                  <a:schemeClr val="tx1">
                    <a:lumMod val="75000"/>
                    <a:lumOff val="25000"/>
                  </a:schemeClr>
                </a:solidFill>
              </a:rPr>
              <a:t>The Model Hub</a:t>
            </a:r>
            <a:endParaRPr dirty="0">
              <a:solidFill>
                <a:schemeClr val="tx1">
                  <a:lumMod val="75000"/>
                  <a:lumOff val="25000"/>
                </a:schemeClr>
              </a:solidFill>
            </a:endParaRPr>
          </a:p>
        </p:txBody>
      </p:sp>
      <p:sp>
        <p:nvSpPr>
          <p:cNvPr id="237" name="Google Shape;237;p46"/>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&gt;30,000 public models</a:t>
            </a:r>
            <a:endParaRPr dirty="0"/>
          </a:p>
          <a:p>
            <a:pPr marL="457200" lvl="0" indent="-342900" algn="l" rtl="0">
              <a:spcBef>
                <a:spcPts val="0"/>
              </a:spcBef>
              <a:spcAft>
                <a:spcPts val="0"/>
              </a:spcAft>
              <a:buSzPts val="1800"/>
              <a:buChar char="●"/>
            </a:pPr>
            <a:r>
              <a:rPr lang="en" dirty="0"/>
              <a:t>&gt;20 tasks</a:t>
            </a:r>
            <a:endParaRPr dirty="0"/>
          </a:p>
          <a:p>
            <a:pPr marL="457200" lvl="0" indent="-342900" algn="l" rtl="0">
              <a:spcBef>
                <a:spcPts val="0"/>
              </a:spcBef>
              <a:spcAft>
                <a:spcPts val="0"/>
              </a:spcAft>
              <a:buSzPts val="1800"/>
              <a:buChar char="●"/>
            </a:pPr>
            <a:r>
              <a:rPr lang="en" dirty="0"/>
              <a:t>&gt;15 libraries</a:t>
            </a:r>
            <a:endParaRPr dirty="0"/>
          </a:p>
          <a:p>
            <a:pPr marL="457200" lvl="0" indent="-342900" algn="l" rtl="0">
              <a:spcBef>
                <a:spcPts val="0"/>
              </a:spcBef>
              <a:spcAft>
                <a:spcPts val="0"/>
              </a:spcAft>
              <a:buSzPts val="1800"/>
              <a:buChar char="●"/>
            </a:pPr>
            <a:r>
              <a:rPr lang="en" dirty="0"/>
              <a:t>&gt;180 languages</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Use with any library you love!</a:t>
            </a:r>
            <a:endParaRPr dirty="0">
              <a:solidFill>
                <a:schemeClr val="tx1">
                  <a:lumMod val="75000"/>
                  <a:lumOff val="25000"/>
                </a:schemeClr>
              </a:solidFill>
            </a:endParaRPr>
          </a:p>
        </p:txBody>
      </p:sp>
      <p:pic>
        <p:nvPicPr>
          <p:cNvPr id="249" name="Google Shape;249;p48"/>
          <p:cNvPicPr preferRelativeResize="0"/>
          <p:nvPr/>
        </p:nvPicPr>
        <p:blipFill>
          <a:blip r:embed="rId3">
            <a:alphaModFix/>
          </a:blip>
          <a:stretch>
            <a:fillRect/>
          </a:stretch>
        </p:blipFill>
        <p:spPr>
          <a:xfrm>
            <a:off x="566126" y="1138400"/>
            <a:ext cx="4296649" cy="3138650"/>
          </a:xfrm>
          <a:prstGeom prst="rect">
            <a:avLst/>
          </a:prstGeom>
          <a:noFill/>
          <a:ln>
            <a:noFill/>
          </a:ln>
        </p:spPr>
      </p:pic>
      <p:pic>
        <p:nvPicPr>
          <p:cNvPr id="250" name="Google Shape;250;p48"/>
          <p:cNvPicPr preferRelativeResize="0"/>
          <p:nvPr/>
        </p:nvPicPr>
        <p:blipFill>
          <a:blip r:embed="rId4">
            <a:alphaModFix/>
          </a:blip>
          <a:stretch>
            <a:fillRect/>
          </a:stretch>
        </p:blipFill>
        <p:spPr>
          <a:xfrm>
            <a:off x="4759900" y="1633425"/>
            <a:ext cx="3976428" cy="223674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9"/>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None/>
            </a:pPr>
            <a:r>
              <a:rPr lang="en" dirty="0">
                <a:solidFill>
                  <a:schemeClr val="tx1">
                    <a:lumMod val="75000"/>
                    <a:lumOff val="25000"/>
                  </a:schemeClr>
                </a:solidFill>
              </a:rPr>
              <a:t>Standard Workflow</a:t>
            </a:r>
            <a:endParaRPr dirty="0">
              <a:solidFill>
                <a:schemeClr val="tx1">
                  <a:lumMod val="75000"/>
                  <a:lumOff val="25000"/>
                </a:schemeClr>
              </a:solidFill>
            </a:endParaRPr>
          </a:p>
        </p:txBody>
      </p:sp>
      <p:sp>
        <p:nvSpPr>
          <p:cNvPr id="256" name="Google Shape;256;p49"/>
          <p:cNvSpPr/>
          <p:nvPr/>
        </p:nvSpPr>
        <p:spPr>
          <a:xfrm>
            <a:off x="311702" y="1906049"/>
            <a:ext cx="2024400"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b="0" i="0" u="none" strike="noStrike" cap="none" dirty="0">
                <a:solidFill>
                  <a:srgbClr val="FFFFFF"/>
                </a:solidFill>
                <a:latin typeface="Arial"/>
                <a:ea typeface="Arial"/>
                <a:cs typeface="Arial"/>
                <a:sym typeface="Arial"/>
              </a:rPr>
              <a:t>Model Hub</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257" name="Google Shape;257;p49"/>
          <p:cNvSpPr/>
          <p:nvPr/>
        </p:nvSpPr>
        <p:spPr>
          <a:xfrm>
            <a:off x="6807902" y="1906049"/>
            <a:ext cx="2024400"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b="0" i="0" u="none" strike="noStrike" cap="none" dirty="0">
                <a:solidFill>
                  <a:srgbClr val="FFFFFF"/>
                </a:solidFill>
                <a:latin typeface="Arial"/>
                <a:ea typeface="Arial"/>
                <a:cs typeface="Arial"/>
                <a:sym typeface="Arial"/>
              </a:rPr>
              <a:t>Model Hub</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258" name="Google Shape;258;p49"/>
          <p:cNvSpPr/>
          <p:nvPr/>
        </p:nvSpPr>
        <p:spPr>
          <a:xfrm>
            <a:off x="3559802" y="1906049"/>
            <a:ext cx="2024400"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dirty="0">
                <a:solidFill>
                  <a:srgbClr val="FFFFFF"/>
                </a:solidFill>
              </a:rPr>
              <a:t>Model</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cxnSp>
        <p:nvCxnSpPr>
          <p:cNvPr id="259" name="Google Shape;259;p49"/>
          <p:cNvCxnSpPr>
            <a:stCxn id="256" idx="3"/>
            <a:endCxn id="258" idx="1"/>
          </p:cNvCxnSpPr>
          <p:nvPr/>
        </p:nvCxnSpPr>
        <p:spPr>
          <a:xfrm>
            <a:off x="2336102" y="2238899"/>
            <a:ext cx="1223700" cy="0"/>
          </a:xfrm>
          <a:prstGeom prst="straightConnector1">
            <a:avLst/>
          </a:prstGeom>
          <a:noFill/>
          <a:ln w="28575" cap="flat" cmpd="sng">
            <a:solidFill>
              <a:schemeClr val="dk2"/>
            </a:solidFill>
            <a:prstDash val="solid"/>
            <a:round/>
            <a:headEnd type="none" w="med" len="med"/>
            <a:tailEnd type="triangle" w="med" len="med"/>
          </a:ln>
        </p:spPr>
      </p:cxnSp>
      <p:sp>
        <p:nvSpPr>
          <p:cNvPr id="260" name="Google Shape;260;p49"/>
          <p:cNvSpPr txBox="1"/>
          <p:nvPr/>
        </p:nvSpPr>
        <p:spPr>
          <a:xfrm>
            <a:off x="2396525" y="2371650"/>
            <a:ext cx="9993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dirty="0"/>
              <a:t>Pick a pretrained model</a:t>
            </a:r>
            <a:endParaRPr sz="1300" dirty="0"/>
          </a:p>
        </p:txBody>
      </p:sp>
      <p:cxnSp>
        <p:nvCxnSpPr>
          <p:cNvPr id="261" name="Google Shape;261;p49"/>
          <p:cNvCxnSpPr/>
          <p:nvPr/>
        </p:nvCxnSpPr>
        <p:spPr>
          <a:xfrm>
            <a:off x="5584202" y="2238899"/>
            <a:ext cx="1223700" cy="0"/>
          </a:xfrm>
          <a:prstGeom prst="straightConnector1">
            <a:avLst/>
          </a:prstGeom>
          <a:noFill/>
          <a:ln w="28575" cap="flat" cmpd="sng">
            <a:solidFill>
              <a:schemeClr val="dk2"/>
            </a:solidFill>
            <a:prstDash val="solid"/>
            <a:round/>
            <a:headEnd type="none" w="med" len="med"/>
            <a:tailEnd type="triangle" w="med" len="med"/>
          </a:ln>
        </p:spPr>
      </p:cxnSp>
      <p:sp>
        <p:nvSpPr>
          <p:cNvPr id="262" name="Google Shape;262;p49"/>
          <p:cNvSpPr txBox="1"/>
          <p:nvPr/>
        </p:nvSpPr>
        <p:spPr>
          <a:xfrm>
            <a:off x="5696400" y="2371650"/>
            <a:ext cx="9993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Upload it once trained</a:t>
            </a:r>
            <a:endParaRPr sz="1300"/>
          </a:p>
        </p:txBody>
      </p:sp>
      <p:cxnSp>
        <p:nvCxnSpPr>
          <p:cNvPr id="263" name="Google Shape;263;p49"/>
          <p:cNvCxnSpPr>
            <a:stCxn id="258" idx="2"/>
          </p:cNvCxnSpPr>
          <p:nvPr/>
        </p:nvCxnSpPr>
        <p:spPr>
          <a:xfrm>
            <a:off x="4572002" y="2571749"/>
            <a:ext cx="3000" cy="950700"/>
          </a:xfrm>
          <a:prstGeom prst="straightConnector1">
            <a:avLst/>
          </a:prstGeom>
          <a:noFill/>
          <a:ln w="28575" cap="flat" cmpd="sng">
            <a:solidFill>
              <a:schemeClr val="dk2"/>
            </a:solidFill>
            <a:prstDash val="solid"/>
            <a:round/>
            <a:headEnd type="triangle" w="med" len="med"/>
            <a:tailEnd type="triangle" w="med" len="med"/>
          </a:ln>
        </p:spPr>
      </p:cxnSp>
      <p:sp>
        <p:nvSpPr>
          <p:cNvPr id="264" name="Google Shape;264;p49"/>
          <p:cNvSpPr/>
          <p:nvPr/>
        </p:nvSpPr>
        <p:spPr>
          <a:xfrm>
            <a:off x="3561302" y="3522449"/>
            <a:ext cx="2024400"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dirty="0">
                <a:solidFill>
                  <a:srgbClr val="FFFFFF"/>
                </a:solidFill>
              </a:rPr>
              <a:t>Datasets</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265" name="Google Shape;265;p49"/>
          <p:cNvSpPr txBox="1"/>
          <p:nvPr/>
        </p:nvSpPr>
        <p:spPr>
          <a:xfrm>
            <a:off x="3484263" y="2571750"/>
            <a:ext cx="9993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Train using a dataset</a:t>
            </a:r>
            <a:endParaRPr sz="13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0"/>
          <p:cNvSpPr txBox="1">
            <a:spLocks noGrp="1"/>
          </p:cNvSpPr>
          <p:nvPr>
            <p:ph type="title"/>
          </p:nvPr>
        </p:nvSpPr>
        <p:spPr>
          <a:xfrm>
            <a:off x="0" y="445025"/>
            <a:ext cx="9144000" cy="461492"/>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None/>
            </a:pPr>
            <a:r>
              <a:rPr lang="en" dirty="0">
                <a:solidFill>
                  <a:schemeClr val="tx1">
                    <a:lumMod val="75000"/>
                    <a:lumOff val="25000"/>
                  </a:schemeClr>
                </a:solidFill>
              </a:rPr>
              <a:t>Datasets Hub</a:t>
            </a:r>
            <a:endParaRPr dirty="0">
              <a:solidFill>
                <a:schemeClr val="tx1">
                  <a:lumMod val="75000"/>
                  <a:lumOff val="25000"/>
                </a:schemeClr>
              </a:solidFill>
            </a:endParaRPr>
          </a:p>
        </p:txBody>
      </p:sp>
      <p:pic>
        <p:nvPicPr>
          <p:cNvPr id="271" name="Google Shape;271;p50"/>
          <p:cNvPicPr preferRelativeResize="0"/>
          <p:nvPr/>
        </p:nvPicPr>
        <p:blipFill>
          <a:blip r:embed="rId3">
            <a:alphaModFix/>
          </a:blip>
          <a:stretch>
            <a:fillRect/>
          </a:stretch>
        </p:blipFill>
        <p:spPr>
          <a:xfrm>
            <a:off x="477600" y="965825"/>
            <a:ext cx="8188800" cy="37545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pic>
        <p:nvPicPr>
          <p:cNvPr id="276" name="Google Shape;276;p51" descr="Une image contenant texte&#10;&#10;Description générée automatiquement"/>
          <p:cNvPicPr preferRelativeResize="0"/>
          <p:nvPr/>
        </p:nvPicPr>
        <p:blipFill rotWithShape="1">
          <a:blip r:embed="rId3">
            <a:alphaModFix/>
          </a:blip>
          <a:srcRect/>
          <a:stretch/>
        </p:blipFill>
        <p:spPr>
          <a:xfrm>
            <a:off x="994493" y="1226609"/>
            <a:ext cx="7349988" cy="4012521"/>
          </a:xfrm>
          <a:prstGeom prst="rect">
            <a:avLst/>
          </a:prstGeom>
          <a:noFill/>
          <a:ln>
            <a:noFill/>
          </a:ln>
        </p:spPr>
      </p:pic>
      <p:sp>
        <p:nvSpPr>
          <p:cNvPr id="277" name="Google Shape;277;p51"/>
          <p:cNvSpPr/>
          <p:nvPr/>
        </p:nvSpPr>
        <p:spPr>
          <a:xfrm>
            <a:off x="0" y="0"/>
            <a:ext cx="9144000" cy="5239130"/>
          </a:xfrm>
          <a:prstGeom prst="rect">
            <a:avLst/>
          </a:prstGeom>
          <a:solidFill>
            <a:schemeClr val="bg1">
              <a:lumMod val="95000"/>
              <a:alpha val="91782"/>
            </a:scheme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p:txBody>
      </p:sp>
      <p:pic>
        <p:nvPicPr>
          <p:cNvPr id="278" name="Google Shape;278;p51" descr="huggingface_logo_transparent.png"/>
          <p:cNvPicPr preferRelativeResize="0"/>
          <p:nvPr/>
        </p:nvPicPr>
        <p:blipFill rotWithShape="1">
          <a:blip r:embed="rId4">
            <a:alphaModFix/>
          </a:blip>
          <a:srcRect/>
          <a:stretch/>
        </p:blipFill>
        <p:spPr>
          <a:xfrm>
            <a:off x="8365253" y="4444306"/>
            <a:ext cx="558695" cy="517724"/>
          </a:xfrm>
          <a:prstGeom prst="rect">
            <a:avLst/>
          </a:prstGeom>
          <a:noFill/>
          <a:ln>
            <a:noFill/>
          </a:ln>
        </p:spPr>
      </p:pic>
      <p:sp>
        <p:nvSpPr>
          <p:cNvPr id="279" name="Google Shape;279;p51"/>
          <p:cNvSpPr txBox="1">
            <a:spLocks noGrp="1"/>
          </p:cNvSpPr>
          <p:nvPr>
            <p:ph type="title"/>
          </p:nvPr>
        </p:nvSpPr>
        <p:spPr>
          <a:xfrm>
            <a:off x="476250" y="619238"/>
            <a:ext cx="8191500" cy="614100"/>
          </a:xfrm>
          <a:prstGeom prst="rect">
            <a:avLst/>
          </a:prstGeom>
          <a:noFill/>
          <a:ln>
            <a:noFill/>
          </a:ln>
        </p:spPr>
        <p:txBody>
          <a:bodyPr spcFirstLastPara="1" wrap="square" lIns="19050" tIns="19050" rIns="19050" bIns="19050" anchor="b" anchorCtr="0">
            <a:normAutofit/>
          </a:bodyPr>
          <a:lstStyle/>
          <a:p>
            <a:pPr marL="0" lvl="0" indent="0" algn="ctr" rtl="0">
              <a:lnSpc>
                <a:spcPct val="90000"/>
              </a:lnSpc>
              <a:spcBef>
                <a:spcPts val="0"/>
              </a:spcBef>
              <a:spcAft>
                <a:spcPts val="0"/>
              </a:spcAft>
              <a:buClr>
                <a:srgbClr val="CC2EAA"/>
              </a:buClr>
              <a:buSzPts val="3400"/>
              <a:buFont typeface="Arial"/>
              <a:buNone/>
            </a:pPr>
            <a:r>
              <a:rPr lang="en" sz="3400" b="0" i="0" u="none" strike="noStrike" cap="none" dirty="0">
                <a:solidFill>
                  <a:schemeClr val="tx1">
                    <a:lumMod val="75000"/>
                    <a:lumOff val="25000"/>
                  </a:schemeClr>
                </a:solidFill>
                <a:latin typeface="Arial"/>
                <a:ea typeface="Arial"/>
                <a:cs typeface="Arial"/>
                <a:sym typeface="Arial"/>
              </a:rPr>
              <a:t>Datasets</a:t>
            </a:r>
            <a:endParaRPr sz="3400" b="0" i="0" u="none" strike="noStrike" cap="none" dirty="0">
              <a:solidFill>
                <a:schemeClr val="tx1">
                  <a:lumMod val="75000"/>
                  <a:lumOff val="25000"/>
                </a:schemeClr>
              </a:solidFill>
              <a:latin typeface="Arial"/>
              <a:ea typeface="Arial"/>
              <a:cs typeface="Arial"/>
              <a:sym typeface="Arial"/>
            </a:endParaRPr>
          </a:p>
        </p:txBody>
      </p:sp>
      <p:sp>
        <p:nvSpPr>
          <p:cNvPr id="281" name="Google Shape;281;p51"/>
          <p:cNvSpPr txBox="1"/>
          <p:nvPr/>
        </p:nvSpPr>
        <p:spPr>
          <a:xfrm>
            <a:off x="594359" y="1425902"/>
            <a:ext cx="7858200" cy="2531462"/>
          </a:xfrm>
          <a:prstGeom prst="rect">
            <a:avLst/>
          </a:prstGeom>
          <a:noFill/>
          <a:ln>
            <a:noFill/>
          </a:ln>
        </p:spPr>
        <p:txBody>
          <a:bodyPr spcFirstLastPara="1" wrap="square" lIns="19050" tIns="19050" rIns="19050" bIns="19050" anchor="ctr" anchorCtr="0">
            <a:spAutoFit/>
          </a:bodyPr>
          <a:lstStyle/>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The Hub:</a:t>
            </a:r>
            <a:endParaRPr sz="500" b="0" i="0" u="none" strike="noStrike" cap="none" dirty="0">
              <a:solidFill>
                <a:schemeClr val="tx1">
                  <a:lumMod val="75000"/>
                  <a:lumOff val="25000"/>
                </a:schemeClr>
              </a:solidFill>
              <a:latin typeface="Arial"/>
              <a:ea typeface="Arial"/>
              <a:cs typeface="Arial"/>
              <a:sym typeface="Arial"/>
            </a:endParaRPr>
          </a:p>
          <a:p>
            <a:pPr marL="6350" marR="0" lvl="0" algn="l" rtl="0">
              <a:lnSpc>
                <a:spcPct val="150000"/>
              </a:lnSpc>
              <a:spcBef>
                <a:spcPts val="0"/>
              </a:spcBef>
              <a:spcAft>
                <a:spcPts val="0"/>
              </a:spcAft>
              <a:buClr>
                <a:srgbClr val="FB71D7"/>
              </a:buClr>
              <a:buSzPts val="2700"/>
            </a:pPr>
            <a:r>
              <a:rPr lang="en" sz="2700" b="0" i="0" u="none" strike="noStrike" cap="none" dirty="0">
                <a:solidFill>
                  <a:schemeClr val="tx1">
                    <a:lumMod val="75000"/>
                    <a:lumOff val="25000"/>
                  </a:schemeClr>
                </a:solidFill>
                <a:latin typeface="Arial"/>
                <a:ea typeface="Arial"/>
                <a:cs typeface="Arial"/>
                <a:sym typeface="Arial"/>
              </a:rPr>
              <a:t>- Largest hub of ready-to-use datasets</a:t>
            </a:r>
            <a:endParaRPr sz="900" b="0" i="0" u="none" strike="noStrike" cap="none" dirty="0">
              <a:solidFill>
                <a:schemeClr val="tx1">
                  <a:lumMod val="75000"/>
                  <a:lumOff val="25000"/>
                </a:schemeClr>
              </a:solidFill>
              <a:latin typeface="Arial"/>
              <a:ea typeface="Arial"/>
              <a:cs typeface="Arial"/>
              <a:sym typeface="Arial"/>
            </a:endParaRPr>
          </a:p>
          <a:p>
            <a:pPr marL="6350" marR="0" lvl="0" algn="l" rtl="0">
              <a:lnSpc>
                <a:spcPct val="150000"/>
              </a:lnSpc>
              <a:spcBef>
                <a:spcPts val="0"/>
              </a:spcBef>
              <a:spcAft>
                <a:spcPts val="0"/>
              </a:spcAft>
              <a:buClr>
                <a:srgbClr val="FB71D7"/>
              </a:buClr>
              <a:buSzPts val="2700"/>
            </a:pPr>
            <a:r>
              <a:rPr lang="en" sz="2700" dirty="0">
                <a:solidFill>
                  <a:schemeClr val="tx1">
                    <a:lumMod val="75000"/>
                    <a:lumOff val="25000"/>
                  </a:schemeClr>
                </a:solidFill>
              </a:rPr>
              <a:t>-</a:t>
            </a:r>
            <a:r>
              <a:rPr lang="en" sz="2700" b="1" dirty="0">
                <a:solidFill>
                  <a:schemeClr val="tx1">
                    <a:lumMod val="75000"/>
                    <a:lumOff val="25000"/>
                  </a:schemeClr>
                </a:solidFill>
              </a:rPr>
              <a:t> 3</a:t>
            </a:r>
            <a:r>
              <a:rPr lang="en" sz="2700" b="1" i="0" u="none" strike="noStrike" cap="none" dirty="0">
                <a:solidFill>
                  <a:schemeClr val="tx1">
                    <a:lumMod val="75000"/>
                    <a:lumOff val="25000"/>
                  </a:schemeClr>
                </a:solidFill>
                <a:latin typeface="Arial"/>
                <a:ea typeface="Arial"/>
                <a:cs typeface="Arial"/>
                <a:sym typeface="Arial"/>
              </a:rPr>
              <a:t>000+ </a:t>
            </a:r>
            <a:r>
              <a:rPr lang="en" sz="2700" b="0" i="0" u="none" strike="noStrike" cap="none" dirty="0">
                <a:solidFill>
                  <a:schemeClr val="tx1">
                    <a:lumMod val="75000"/>
                    <a:lumOff val="25000"/>
                  </a:schemeClr>
                </a:solidFill>
                <a:latin typeface="Arial"/>
                <a:ea typeface="Arial"/>
                <a:cs typeface="Arial"/>
                <a:sym typeface="Arial"/>
              </a:rPr>
              <a:t>Datasets available</a:t>
            </a:r>
            <a:endParaRPr sz="500" b="0" i="0" u="none" strike="noStrike" cap="none" dirty="0">
              <a:solidFill>
                <a:schemeClr val="tx1">
                  <a:lumMod val="75000"/>
                  <a:lumOff val="25000"/>
                </a:schemeClr>
              </a:solidFill>
              <a:latin typeface="Arial"/>
              <a:ea typeface="Arial"/>
              <a:cs typeface="Arial"/>
              <a:sym typeface="Arial"/>
            </a:endParaRPr>
          </a:p>
          <a:p>
            <a:pPr marL="6350" marR="0" lvl="0" algn="l" rtl="0">
              <a:lnSpc>
                <a:spcPct val="150000"/>
              </a:lnSpc>
              <a:spcBef>
                <a:spcPts val="0"/>
              </a:spcBef>
              <a:spcAft>
                <a:spcPts val="0"/>
              </a:spcAft>
              <a:buClr>
                <a:srgbClr val="FB71D7"/>
              </a:buClr>
              <a:buSzPts val="2700"/>
            </a:pPr>
            <a:r>
              <a:rPr lang="en" sz="2700" i="0" u="none" strike="noStrike" cap="none" dirty="0">
                <a:solidFill>
                  <a:schemeClr val="tx1">
                    <a:lumMod val="75000"/>
                    <a:lumOff val="25000"/>
                  </a:schemeClr>
                </a:solidFill>
                <a:latin typeface="Arial"/>
                <a:ea typeface="Arial"/>
                <a:cs typeface="Arial"/>
                <a:sym typeface="Arial"/>
              </a:rPr>
              <a:t>-</a:t>
            </a:r>
            <a:r>
              <a:rPr lang="en" sz="2700" b="1" i="0" u="none" strike="noStrike" cap="none" dirty="0">
                <a:solidFill>
                  <a:schemeClr val="tx1">
                    <a:lumMod val="75000"/>
                    <a:lumOff val="25000"/>
                  </a:schemeClr>
                </a:solidFill>
                <a:latin typeface="Arial"/>
                <a:ea typeface="Arial"/>
                <a:cs typeface="Arial"/>
                <a:sym typeface="Arial"/>
              </a:rPr>
              <a:t> 450+ </a:t>
            </a:r>
            <a:r>
              <a:rPr lang="en" sz="2700" b="0" i="0" u="none" strike="noStrike" cap="none" dirty="0">
                <a:solidFill>
                  <a:schemeClr val="tx1">
                    <a:lumMod val="75000"/>
                    <a:lumOff val="25000"/>
                  </a:schemeClr>
                </a:solidFill>
                <a:latin typeface="Arial"/>
                <a:ea typeface="Arial"/>
                <a:cs typeface="Arial"/>
                <a:sym typeface="Arial"/>
              </a:rPr>
              <a:t>languages and dialects supported</a:t>
            </a:r>
            <a:endParaRPr sz="500" b="0" i="0" u="none" strike="noStrike" cap="none" dirty="0">
              <a:solidFill>
                <a:schemeClr val="tx1">
                  <a:lumMod val="75000"/>
                  <a:lumOff val="25000"/>
                </a:schemeClr>
              </a:solidFill>
              <a:latin typeface="Arial"/>
              <a:ea typeface="Arial"/>
              <a:cs typeface="Arial"/>
              <a:sym typeface="Arial"/>
            </a:endParaRPr>
          </a:p>
        </p:txBody>
      </p:sp>
      <p:pic>
        <p:nvPicPr>
          <p:cNvPr id="3" name="Picture 2" descr="A picture containing light&#10;&#10;Description automatically generated">
            <a:extLst>
              <a:ext uri="{FF2B5EF4-FFF2-40B4-BE49-F238E27FC236}">
                <a16:creationId xmlns:a16="http://schemas.microsoft.com/office/drawing/2014/main" id="{A8DDFD1D-23DA-97C2-8A57-E31FDDAF6880}"/>
              </a:ext>
            </a:extLst>
          </p:cNvPr>
          <p:cNvPicPr>
            <a:picLocks noChangeAspect="1"/>
          </p:cNvPicPr>
          <p:nvPr/>
        </p:nvPicPr>
        <p:blipFill>
          <a:blip r:embed="rId5"/>
          <a:stretch>
            <a:fillRect/>
          </a:stretch>
        </p:blipFill>
        <p:spPr>
          <a:xfrm>
            <a:off x="4197350" y="202388"/>
            <a:ext cx="749300" cy="7239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pic>
        <p:nvPicPr>
          <p:cNvPr id="286" name="Google Shape;286;p52" descr="Une image contenant texte&#10;&#10;Description générée automatiquement"/>
          <p:cNvPicPr preferRelativeResize="0"/>
          <p:nvPr/>
        </p:nvPicPr>
        <p:blipFill rotWithShape="1">
          <a:blip r:embed="rId3">
            <a:alphaModFix/>
          </a:blip>
          <a:srcRect/>
          <a:stretch/>
        </p:blipFill>
        <p:spPr>
          <a:xfrm>
            <a:off x="994493" y="1226609"/>
            <a:ext cx="7349988" cy="4012521"/>
          </a:xfrm>
          <a:prstGeom prst="rect">
            <a:avLst/>
          </a:prstGeom>
          <a:noFill/>
          <a:ln>
            <a:noFill/>
          </a:ln>
        </p:spPr>
      </p:pic>
      <p:sp>
        <p:nvSpPr>
          <p:cNvPr id="287" name="Google Shape;287;p52"/>
          <p:cNvSpPr/>
          <p:nvPr/>
        </p:nvSpPr>
        <p:spPr>
          <a:xfrm>
            <a:off x="0" y="0"/>
            <a:ext cx="9144000" cy="5239130"/>
          </a:xfrm>
          <a:prstGeom prst="rect">
            <a:avLst/>
          </a:prstGeom>
          <a:solidFill>
            <a:schemeClr val="bg1">
              <a:lumMod val="95000"/>
              <a:alpha val="91099"/>
            </a:scheme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p:txBody>
      </p:sp>
      <p:pic>
        <p:nvPicPr>
          <p:cNvPr id="288" name="Google Shape;288;p52" descr="huggingface_logo_transparent.png"/>
          <p:cNvPicPr preferRelativeResize="0"/>
          <p:nvPr/>
        </p:nvPicPr>
        <p:blipFill rotWithShape="1">
          <a:blip r:embed="rId4">
            <a:alphaModFix/>
          </a:blip>
          <a:srcRect/>
          <a:stretch/>
        </p:blipFill>
        <p:spPr>
          <a:xfrm>
            <a:off x="8365253" y="4444306"/>
            <a:ext cx="558695" cy="517724"/>
          </a:xfrm>
          <a:prstGeom prst="rect">
            <a:avLst/>
          </a:prstGeom>
          <a:noFill/>
          <a:ln>
            <a:noFill/>
          </a:ln>
        </p:spPr>
      </p:pic>
      <p:sp>
        <p:nvSpPr>
          <p:cNvPr id="289" name="Google Shape;289;p52"/>
          <p:cNvSpPr txBox="1">
            <a:spLocks noGrp="1"/>
          </p:cNvSpPr>
          <p:nvPr>
            <p:ph type="title"/>
          </p:nvPr>
        </p:nvSpPr>
        <p:spPr>
          <a:xfrm>
            <a:off x="-387150" y="612500"/>
            <a:ext cx="3449700" cy="614100"/>
          </a:xfrm>
          <a:prstGeom prst="rect">
            <a:avLst/>
          </a:prstGeom>
          <a:noFill/>
          <a:ln>
            <a:noFill/>
          </a:ln>
        </p:spPr>
        <p:txBody>
          <a:bodyPr spcFirstLastPara="1" wrap="square" lIns="19050" tIns="19050" rIns="19050" bIns="19050" anchor="b" anchorCtr="0">
            <a:normAutofit/>
          </a:bodyPr>
          <a:lstStyle/>
          <a:p>
            <a:pPr marL="0" lvl="0" indent="0" algn="ctr" rtl="0">
              <a:lnSpc>
                <a:spcPct val="90000"/>
              </a:lnSpc>
              <a:spcBef>
                <a:spcPts val="0"/>
              </a:spcBef>
              <a:spcAft>
                <a:spcPts val="0"/>
              </a:spcAft>
              <a:buClr>
                <a:srgbClr val="CC2EAA"/>
              </a:buClr>
              <a:buSzPts val="3400"/>
              <a:buFont typeface="Arial"/>
              <a:buNone/>
            </a:pPr>
            <a:r>
              <a:rPr lang="en" sz="3400" b="0" i="0" u="none" strike="noStrike" cap="none" dirty="0">
                <a:solidFill>
                  <a:schemeClr val="tx1">
                    <a:lumMod val="75000"/>
                    <a:lumOff val="25000"/>
                  </a:schemeClr>
                </a:solidFill>
                <a:latin typeface="Arial"/>
                <a:ea typeface="Arial"/>
                <a:cs typeface="Arial"/>
                <a:sym typeface="Arial"/>
              </a:rPr>
              <a:t>Datasets</a:t>
            </a:r>
            <a:endParaRPr sz="3400" b="0" i="0" u="none" strike="noStrike" cap="none" dirty="0">
              <a:solidFill>
                <a:schemeClr val="tx1">
                  <a:lumMod val="75000"/>
                  <a:lumOff val="25000"/>
                </a:schemeClr>
              </a:solidFill>
              <a:latin typeface="Arial"/>
              <a:ea typeface="Arial"/>
              <a:cs typeface="Arial"/>
              <a:sym typeface="Arial"/>
            </a:endParaRPr>
          </a:p>
        </p:txBody>
      </p:sp>
      <p:sp>
        <p:nvSpPr>
          <p:cNvPr id="291" name="Google Shape;291;p52"/>
          <p:cNvSpPr txBox="1"/>
          <p:nvPr/>
        </p:nvSpPr>
        <p:spPr>
          <a:xfrm>
            <a:off x="431959" y="1460977"/>
            <a:ext cx="7858200" cy="2531462"/>
          </a:xfrm>
          <a:prstGeom prst="rect">
            <a:avLst/>
          </a:prstGeom>
          <a:noFill/>
          <a:ln>
            <a:noFill/>
          </a:ln>
        </p:spPr>
        <p:txBody>
          <a:bodyPr spcFirstLastPara="1" wrap="square" lIns="19050" tIns="19050" rIns="19050" bIns="19050" anchor="ctr" anchorCtr="0">
            <a:spAutoFit/>
          </a:bodyPr>
          <a:lstStyle/>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The python library:</a:t>
            </a:r>
            <a:endParaRPr sz="2700" b="0" i="0" u="none" strike="noStrike" cap="none" dirty="0">
              <a:solidFill>
                <a:schemeClr val="tx1">
                  <a:lumMod val="75000"/>
                  <a:lumOff val="25000"/>
                </a:schemeClr>
              </a:solidFill>
              <a:latin typeface="Arial"/>
              <a:ea typeface="Arial"/>
              <a:cs typeface="Arial"/>
              <a:sym typeface="Arial"/>
            </a:endParaRPr>
          </a:p>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 Load any dataset in </a:t>
            </a:r>
            <a:r>
              <a:rPr lang="en" sz="2700" b="1" i="0" u="none" strike="noStrike" cap="none" dirty="0">
                <a:solidFill>
                  <a:schemeClr val="tx1">
                    <a:lumMod val="75000"/>
                    <a:lumOff val="25000"/>
                  </a:schemeClr>
                </a:solidFill>
                <a:latin typeface="Arial"/>
                <a:ea typeface="Arial"/>
                <a:cs typeface="Arial"/>
                <a:sym typeface="Arial"/>
              </a:rPr>
              <a:t>one line</a:t>
            </a:r>
            <a:endParaRPr sz="2700" b="1" i="0" u="none" strike="noStrike" cap="none" dirty="0">
              <a:solidFill>
                <a:schemeClr val="tx1">
                  <a:lumMod val="75000"/>
                  <a:lumOff val="25000"/>
                </a:schemeClr>
              </a:solidFill>
              <a:latin typeface="Arial"/>
              <a:ea typeface="Arial"/>
              <a:cs typeface="Arial"/>
              <a:sym typeface="Arial"/>
            </a:endParaRPr>
          </a:p>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 Supports </a:t>
            </a:r>
            <a:r>
              <a:rPr lang="en" sz="2700" b="1" i="0" u="none" strike="noStrike" cap="none" dirty="0">
                <a:solidFill>
                  <a:schemeClr val="tx1">
                    <a:lumMod val="75000"/>
                    <a:lumOff val="25000"/>
                  </a:schemeClr>
                </a:solidFill>
                <a:latin typeface="Arial"/>
                <a:ea typeface="Arial"/>
                <a:cs typeface="Arial"/>
                <a:sym typeface="Arial"/>
              </a:rPr>
              <a:t>huge</a:t>
            </a:r>
            <a:r>
              <a:rPr lang="en" sz="2700" b="0" i="0" u="none" strike="noStrike" cap="none" dirty="0">
                <a:solidFill>
                  <a:schemeClr val="tx1">
                    <a:lumMod val="75000"/>
                    <a:lumOff val="25000"/>
                  </a:schemeClr>
                </a:solidFill>
                <a:latin typeface="Arial"/>
                <a:ea typeface="Arial"/>
                <a:cs typeface="Arial"/>
                <a:sym typeface="Arial"/>
              </a:rPr>
              <a:t> datasets without RAM limitations</a:t>
            </a:r>
            <a:endParaRPr sz="500" b="0" i="0" u="none" strike="noStrike" cap="none" dirty="0">
              <a:solidFill>
                <a:schemeClr val="tx1">
                  <a:lumMod val="75000"/>
                  <a:lumOff val="25000"/>
                </a:schemeClr>
              </a:solidFill>
              <a:latin typeface="Arial"/>
              <a:ea typeface="Arial"/>
              <a:cs typeface="Arial"/>
              <a:sym typeface="Arial"/>
            </a:endParaRPr>
          </a:p>
          <a:p>
            <a:pPr marL="0" marR="0" lvl="0" indent="0" algn="l" rtl="0">
              <a:lnSpc>
                <a:spcPct val="150000"/>
              </a:lnSpc>
              <a:spcBef>
                <a:spcPts val="0"/>
              </a:spcBef>
              <a:spcAft>
                <a:spcPts val="0"/>
              </a:spcAft>
              <a:buClr>
                <a:srgbClr val="FB71D7"/>
              </a:buClr>
              <a:buSzPts val="2700"/>
              <a:buFont typeface="Arial"/>
              <a:buNone/>
            </a:pPr>
            <a:r>
              <a:rPr lang="en" sz="2700" b="0" i="0" u="none" strike="noStrike" cap="none" dirty="0">
                <a:solidFill>
                  <a:schemeClr val="tx1">
                    <a:lumMod val="75000"/>
                    <a:lumOff val="25000"/>
                  </a:schemeClr>
                </a:solidFill>
                <a:latin typeface="Arial"/>
                <a:ea typeface="Arial"/>
                <a:cs typeface="Arial"/>
                <a:sym typeface="Arial"/>
              </a:rPr>
              <a:t>- </a:t>
            </a:r>
            <a:r>
              <a:rPr lang="en" sz="2700" b="1" i="0" u="none" strike="noStrike" cap="none" dirty="0">
                <a:solidFill>
                  <a:schemeClr val="tx1">
                    <a:lumMod val="75000"/>
                    <a:lumOff val="25000"/>
                  </a:schemeClr>
                </a:solidFill>
                <a:latin typeface="Arial"/>
                <a:ea typeface="Arial"/>
                <a:cs typeface="Arial"/>
                <a:sym typeface="Arial"/>
              </a:rPr>
              <a:t>Fast </a:t>
            </a:r>
            <a:r>
              <a:rPr lang="en" sz="2700" b="0" i="0" u="none" strike="noStrike" cap="none" dirty="0">
                <a:solidFill>
                  <a:schemeClr val="tx1">
                    <a:lumMod val="75000"/>
                    <a:lumOff val="25000"/>
                  </a:schemeClr>
                </a:solidFill>
                <a:latin typeface="Arial"/>
                <a:ea typeface="Arial"/>
                <a:cs typeface="Arial"/>
                <a:sym typeface="Arial"/>
              </a:rPr>
              <a:t>iterations and querying</a:t>
            </a:r>
            <a:endParaRPr sz="500" b="0" i="0" u="none" strike="noStrike" cap="none" dirty="0">
              <a:solidFill>
                <a:schemeClr val="tx1">
                  <a:lumMod val="75000"/>
                  <a:lumOff val="25000"/>
                </a:schemeClr>
              </a:solidFill>
              <a:latin typeface="Arial"/>
              <a:ea typeface="Arial"/>
              <a:cs typeface="Arial"/>
              <a:sym typeface="Arial"/>
            </a:endParaRPr>
          </a:p>
        </p:txBody>
      </p:sp>
      <p:pic>
        <p:nvPicPr>
          <p:cNvPr id="292" name="Google Shape;292;p52"/>
          <p:cNvPicPr preferRelativeResize="0"/>
          <p:nvPr/>
        </p:nvPicPr>
        <p:blipFill>
          <a:blip r:embed="rId5">
            <a:alphaModFix/>
          </a:blip>
          <a:stretch>
            <a:fillRect/>
          </a:stretch>
        </p:blipFill>
        <p:spPr>
          <a:xfrm>
            <a:off x="4973229" y="332200"/>
            <a:ext cx="4394222" cy="2324400"/>
          </a:xfrm>
          <a:prstGeom prst="rect">
            <a:avLst/>
          </a:prstGeom>
          <a:noFill/>
          <a:ln>
            <a:noFill/>
          </a:ln>
        </p:spPr>
      </p:pic>
      <p:pic>
        <p:nvPicPr>
          <p:cNvPr id="3" name="Picture 2" descr="A picture containing light&#10;&#10;Description automatically generated">
            <a:extLst>
              <a:ext uri="{FF2B5EF4-FFF2-40B4-BE49-F238E27FC236}">
                <a16:creationId xmlns:a16="http://schemas.microsoft.com/office/drawing/2014/main" id="{89C39062-2CA2-3029-6101-906CC869EBB4}"/>
              </a:ext>
            </a:extLst>
          </p:cNvPr>
          <p:cNvPicPr>
            <a:picLocks noChangeAspect="1"/>
          </p:cNvPicPr>
          <p:nvPr/>
        </p:nvPicPr>
        <p:blipFill>
          <a:blip r:embed="rId6"/>
          <a:stretch>
            <a:fillRect/>
          </a:stretch>
        </p:blipFill>
        <p:spPr>
          <a:xfrm>
            <a:off x="2111965" y="716280"/>
            <a:ext cx="749300" cy="7239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roject Jupyter - Wikipedia">
            <a:extLst>
              <a:ext uri="{FF2B5EF4-FFF2-40B4-BE49-F238E27FC236}">
                <a16:creationId xmlns:a16="http://schemas.microsoft.com/office/drawing/2014/main" id="{2E199D10-634D-4257-BA3C-C6BFAF6D0A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6500" y="1255582"/>
            <a:ext cx="2271001" cy="2632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3651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51" name="Google Shape;151;p36"/>
          <p:cNvPicPr preferRelativeResize="0"/>
          <p:nvPr/>
        </p:nvPicPr>
        <p:blipFill>
          <a:blip r:embed="rId3">
            <a:alphaModFix/>
          </a:blip>
          <a:stretch>
            <a:fillRect/>
          </a:stretch>
        </p:blipFill>
        <p:spPr>
          <a:xfrm>
            <a:off x="1295650" y="731375"/>
            <a:ext cx="6536386" cy="3594135"/>
          </a:xfrm>
          <a:prstGeom prst="rect">
            <a:avLst/>
          </a:prstGeom>
          <a:noFill/>
          <a:ln>
            <a:noFill/>
          </a:ln>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7"/>
          <p:cNvSpPr txBox="1">
            <a:spLocks noGrp="1"/>
          </p:cNvSpPr>
          <p:nvPr>
            <p:ph type="title"/>
          </p:nvPr>
        </p:nvSpPr>
        <p:spPr>
          <a:xfrm>
            <a:off x="740800" y="1422675"/>
            <a:ext cx="7379100" cy="154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500" dirty="0"/>
              <a:t>A </a:t>
            </a:r>
            <a:r>
              <a:rPr lang="en" sz="4500" dirty="0">
                <a:solidFill>
                  <a:schemeClr val="accent4"/>
                </a:solidFill>
              </a:rPr>
              <a:t>Tour </a:t>
            </a:r>
            <a:r>
              <a:rPr lang="en" sz="4500" dirty="0"/>
              <a:t>through the Hugging Face Hub</a:t>
            </a:r>
            <a:endParaRPr sz="4700" dirty="0"/>
          </a:p>
        </p:txBody>
      </p:sp>
      <p:sp>
        <p:nvSpPr>
          <p:cNvPr id="157" name="Google Shape;157;p37"/>
          <p:cNvSpPr txBox="1">
            <a:spLocks noGrp="1"/>
          </p:cNvSpPr>
          <p:nvPr>
            <p:ph type="body" idx="1"/>
          </p:nvPr>
        </p:nvSpPr>
        <p:spPr>
          <a:xfrm>
            <a:off x="393325" y="3787875"/>
            <a:ext cx="8266200" cy="780900"/>
          </a:xfrm>
          <a:prstGeom prst="rect">
            <a:avLst/>
          </a:prstGeom>
        </p:spPr>
        <p:txBody>
          <a:bodyPr spcFirstLastPara="1" wrap="square" lIns="91425" tIns="91425" rIns="91425" bIns="91425" anchor="t" anchorCtr="0">
            <a:normAutofit fontScale="62500" lnSpcReduction="20000"/>
          </a:bodyPr>
          <a:lstStyle/>
          <a:p>
            <a:pPr marL="0" lvl="0" indent="0" algn="ctr" rtl="0">
              <a:spcBef>
                <a:spcPts val="0"/>
              </a:spcBef>
              <a:spcAft>
                <a:spcPts val="0"/>
              </a:spcAft>
              <a:buNone/>
            </a:pPr>
            <a:r>
              <a:rPr lang="en" dirty="0"/>
              <a:t>https://huggingface.co/models</a:t>
            </a:r>
            <a:endParaRPr dirty="0"/>
          </a:p>
          <a:p>
            <a:pPr marL="0" lvl="0" indent="0" algn="ctr" rtl="0">
              <a:spcBef>
                <a:spcPts val="1200"/>
              </a:spcBef>
              <a:spcAft>
                <a:spcPts val="1200"/>
              </a:spcAft>
              <a:buNone/>
            </a:pPr>
            <a:r>
              <a:rPr lang="en" dirty="0"/>
              <a:t>https://huggingface.co/datasets</a:t>
            </a:r>
            <a:endParaRPr dirty="0"/>
          </a:p>
        </p:txBody>
      </p:sp>
      <p:pic>
        <p:nvPicPr>
          <p:cNvPr id="158" name="Google Shape;158;p37"/>
          <p:cNvPicPr preferRelativeResize="0"/>
          <p:nvPr/>
        </p:nvPicPr>
        <p:blipFill>
          <a:blip r:embed="rId3">
            <a:alphaModFix/>
          </a:blip>
          <a:stretch>
            <a:fillRect/>
          </a:stretch>
        </p:blipFill>
        <p:spPr>
          <a:xfrm>
            <a:off x="7141599" y="2471154"/>
            <a:ext cx="886850" cy="88686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Let’s say you want to build a news summarizer…</a:t>
            </a:r>
            <a:endParaRPr dirty="0">
              <a:solidFill>
                <a:schemeClr val="tx1">
                  <a:lumMod val="75000"/>
                  <a:lumOff val="25000"/>
                </a:schemeClr>
              </a:solidFill>
            </a:endParaRPr>
          </a:p>
        </p:txBody>
      </p:sp>
      <p:sp>
        <p:nvSpPr>
          <p:cNvPr id="166" name="Google Shape;166;p38"/>
          <p:cNvSpPr txBox="1">
            <a:spLocks noGrp="1"/>
          </p:cNvSpPr>
          <p:nvPr>
            <p:ph type="title" idx="4294967295"/>
          </p:nvPr>
        </p:nvSpPr>
        <p:spPr>
          <a:xfrm>
            <a:off x="5229225" y="2444750"/>
            <a:ext cx="3914775" cy="573088"/>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SzPct val="57558"/>
              <a:buNone/>
            </a:pPr>
            <a:r>
              <a:rPr lang="en" sz="1720" dirty="0"/>
              <a:t>“Tesla’s stock plummets as CEO tweets nonsense.”</a:t>
            </a:r>
            <a:endParaRPr sz="1720" dirty="0"/>
          </a:p>
        </p:txBody>
      </p:sp>
      <p:grpSp>
        <p:nvGrpSpPr>
          <p:cNvPr id="55" name="Group 54">
            <a:extLst>
              <a:ext uri="{FF2B5EF4-FFF2-40B4-BE49-F238E27FC236}">
                <a16:creationId xmlns:a16="http://schemas.microsoft.com/office/drawing/2014/main" id="{9FA848B0-1851-D67D-B0E9-2AD4E1E9E183}"/>
              </a:ext>
            </a:extLst>
          </p:cNvPr>
          <p:cNvGrpSpPr/>
          <p:nvPr/>
        </p:nvGrpSpPr>
        <p:grpSpPr>
          <a:xfrm>
            <a:off x="637184" y="1465002"/>
            <a:ext cx="4437507" cy="2532584"/>
            <a:chOff x="653368" y="1454990"/>
            <a:chExt cx="4437507" cy="2532584"/>
          </a:xfrm>
        </p:grpSpPr>
        <p:sp>
          <p:nvSpPr>
            <p:cNvPr id="2" name="Rounded Rectangle 1">
              <a:extLst>
                <a:ext uri="{FF2B5EF4-FFF2-40B4-BE49-F238E27FC236}">
                  <a16:creationId xmlns:a16="http://schemas.microsoft.com/office/drawing/2014/main" id="{3E02A29E-076E-BBCA-EFB7-6A0317ABCE5B}"/>
                </a:ext>
              </a:extLst>
            </p:cNvPr>
            <p:cNvSpPr/>
            <p:nvPr/>
          </p:nvSpPr>
          <p:spPr>
            <a:xfrm>
              <a:off x="653368" y="1792050"/>
              <a:ext cx="1677971" cy="2195524"/>
            </a:xfrm>
            <a:prstGeom prst="roundRect">
              <a:avLst>
                <a:gd name="adj" fmla="val 6057"/>
              </a:avLst>
            </a:prstGeom>
            <a:solidFill>
              <a:schemeClr val="bg1"/>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1DCD6E46-9E4A-21C7-4CE8-85C8AD125455}"/>
                </a:ext>
              </a:extLst>
            </p:cNvPr>
            <p:cNvSpPr/>
            <p:nvPr/>
          </p:nvSpPr>
          <p:spPr>
            <a:xfrm>
              <a:off x="828664" y="2075013"/>
              <a:ext cx="975675" cy="116907"/>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D9CF75E-81DA-A6FE-5E67-2AA6E5652E4E}"/>
                </a:ext>
              </a:extLst>
            </p:cNvPr>
            <p:cNvSpPr/>
            <p:nvPr/>
          </p:nvSpPr>
          <p:spPr>
            <a:xfrm>
              <a:off x="1196938" y="2250524"/>
              <a:ext cx="975675" cy="116907"/>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31749FB-D4EC-D951-9D38-13C6CC6F7BF5}"/>
                </a:ext>
              </a:extLst>
            </p:cNvPr>
            <p:cNvSpPr/>
            <p:nvPr/>
          </p:nvSpPr>
          <p:spPr>
            <a:xfrm>
              <a:off x="1511208" y="2622202"/>
              <a:ext cx="681919" cy="116906"/>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00DDA8A-22A0-62C2-930A-5F6E5199542C}"/>
                </a:ext>
              </a:extLst>
            </p:cNvPr>
            <p:cNvSpPr/>
            <p:nvPr/>
          </p:nvSpPr>
          <p:spPr>
            <a:xfrm>
              <a:off x="1503116" y="3001880"/>
              <a:ext cx="478549" cy="122549"/>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7BFD34F-3DF3-CC0C-A16E-D70359736FF9}"/>
                </a:ext>
              </a:extLst>
            </p:cNvPr>
            <p:cNvSpPr/>
            <p:nvPr/>
          </p:nvSpPr>
          <p:spPr>
            <a:xfrm>
              <a:off x="810434" y="2622201"/>
              <a:ext cx="644213"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BA6FB8C-79F1-DC93-02F6-50F66C6AAD15}"/>
                </a:ext>
              </a:extLst>
            </p:cNvPr>
            <p:cNvSpPr/>
            <p:nvPr/>
          </p:nvSpPr>
          <p:spPr>
            <a:xfrm>
              <a:off x="1454647" y="2425823"/>
              <a:ext cx="717966" cy="116654"/>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2D7A92E-DF89-1199-969D-FDDFF6542D64}"/>
                </a:ext>
              </a:extLst>
            </p:cNvPr>
            <p:cNvSpPr/>
            <p:nvPr/>
          </p:nvSpPr>
          <p:spPr>
            <a:xfrm>
              <a:off x="810434" y="2808098"/>
              <a:ext cx="1382555"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96FDEC-E641-56EC-0BA1-451A7E784621}"/>
                </a:ext>
              </a:extLst>
            </p:cNvPr>
            <p:cNvSpPr/>
            <p:nvPr/>
          </p:nvSpPr>
          <p:spPr>
            <a:xfrm>
              <a:off x="801076" y="2997707"/>
              <a:ext cx="653571" cy="116907"/>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18009FF-DBD1-45DC-A30A-E41FBA9989F8}"/>
                </a:ext>
              </a:extLst>
            </p:cNvPr>
            <p:cNvSpPr/>
            <p:nvPr/>
          </p:nvSpPr>
          <p:spPr>
            <a:xfrm>
              <a:off x="798149" y="3190626"/>
              <a:ext cx="1382555"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B2A3D11-20D8-E908-DC02-0020BBD5CCF2}"/>
                </a:ext>
              </a:extLst>
            </p:cNvPr>
            <p:cNvSpPr/>
            <p:nvPr/>
          </p:nvSpPr>
          <p:spPr>
            <a:xfrm>
              <a:off x="798149" y="3402925"/>
              <a:ext cx="1382555"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2A0AF9C-7B9C-F2AD-85D9-18965C026F7E}"/>
                </a:ext>
              </a:extLst>
            </p:cNvPr>
            <p:cNvSpPr/>
            <p:nvPr/>
          </p:nvSpPr>
          <p:spPr>
            <a:xfrm>
              <a:off x="827112" y="2423419"/>
              <a:ext cx="556928" cy="122729"/>
            </a:xfrm>
            <a:prstGeom prst="rect">
              <a:avLst/>
            </a:prstGeom>
            <a:solidFill>
              <a:srgbClr val="68B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ABFBC92-7224-4D70-D51B-75A58692200C}"/>
                </a:ext>
              </a:extLst>
            </p:cNvPr>
            <p:cNvSpPr/>
            <p:nvPr/>
          </p:nvSpPr>
          <p:spPr>
            <a:xfrm>
              <a:off x="2023294" y="2997108"/>
              <a:ext cx="169695" cy="11690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84D4DE1-9E5C-A54E-848F-CA0DB2588736}"/>
                </a:ext>
              </a:extLst>
            </p:cNvPr>
            <p:cNvSpPr/>
            <p:nvPr/>
          </p:nvSpPr>
          <p:spPr>
            <a:xfrm>
              <a:off x="827112" y="2250524"/>
              <a:ext cx="305772" cy="12771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4292C39-3F0B-5715-5169-F84535F9E211}"/>
                </a:ext>
              </a:extLst>
            </p:cNvPr>
            <p:cNvSpPr/>
            <p:nvPr/>
          </p:nvSpPr>
          <p:spPr>
            <a:xfrm>
              <a:off x="1852167" y="2069608"/>
              <a:ext cx="305772" cy="127716"/>
            </a:xfrm>
            <a:prstGeom prst="rect">
              <a:avLst/>
            </a:prstGeom>
            <a:solidFill>
              <a:schemeClr val="tx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204E4573-0DF9-4401-0915-932BCB5B8403}"/>
                </a:ext>
              </a:extLst>
            </p:cNvPr>
            <p:cNvSpPr/>
            <p:nvPr/>
          </p:nvSpPr>
          <p:spPr>
            <a:xfrm>
              <a:off x="3412904" y="1792050"/>
              <a:ext cx="1677971" cy="2195524"/>
            </a:xfrm>
            <a:prstGeom prst="roundRect">
              <a:avLst>
                <a:gd name="adj" fmla="val 6057"/>
              </a:avLst>
            </a:prstGeom>
            <a:solidFill>
              <a:schemeClr val="bg1"/>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726BE0D-1E61-C771-2BC4-D34B75947C49}"/>
                </a:ext>
              </a:extLst>
            </p:cNvPr>
            <p:cNvSpPr/>
            <p:nvPr/>
          </p:nvSpPr>
          <p:spPr>
            <a:xfrm>
              <a:off x="3588200" y="2075013"/>
              <a:ext cx="975675" cy="116907"/>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309247A-DC7A-0239-AE63-7EC46165F7DD}"/>
                </a:ext>
              </a:extLst>
            </p:cNvPr>
            <p:cNvSpPr/>
            <p:nvPr/>
          </p:nvSpPr>
          <p:spPr>
            <a:xfrm>
              <a:off x="3590694" y="2250525"/>
              <a:ext cx="1313067" cy="110758"/>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26A539B-5FBD-D420-EBA8-7C791B64372F}"/>
                </a:ext>
              </a:extLst>
            </p:cNvPr>
            <p:cNvSpPr/>
            <p:nvPr/>
          </p:nvSpPr>
          <p:spPr>
            <a:xfrm>
              <a:off x="4221842" y="2427651"/>
              <a:ext cx="681919" cy="110757"/>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EA17ED5-6FA9-B1B2-215E-FAF4D39D9922}"/>
                </a:ext>
              </a:extLst>
            </p:cNvPr>
            <p:cNvSpPr/>
            <p:nvPr/>
          </p:nvSpPr>
          <p:spPr>
            <a:xfrm>
              <a:off x="4611704" y="2072191"/>
              <a:ext cx="292058" cy="119729"/>
            </a:xfrm>
            <a:prstGeom prst="rect">
              <a:avLst/>
            </a:prstGeom>
            <a:solidFill>
              <a:srgbClr val="64B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7D967D1-2612-3301-5375-A944B1A91FDF}"/>
                </a:ext>
              </a:extLst>
            </p:cNvPr>
            <p:cNvSpPr/>
            <p:nvPr/>
          </p:nvSpPr>
          <p:spPr>
            <a:xfrm>
              <a:off x="3586648" y="2423419"/>
              <a:ext cx="556928" cy="116907"/>
            </a:xfrm>
            <a:prstGeom prst="rect">
              <a:avLst/>
            </a:prstGeom>
            <a:solidFill>
              <a:srgbClr val="68BA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Google Shape;166;p38">
              <a:extLst>
                <a:ext uri="{FF2B5EF4-FFF2-40B4-BE49-F238E27FC236}">
                  <a16:creationId xmlns:a16="http://schemas.microsoft.com/office/drawing/2014/main" id="{DCCB45BF-4609-F4E2-C326-11F21A43D9EB}"/>
                </a:ext>
              </a:extLst>
            </p:cNvPr>
            <p:cNvSpPr txBox="1">
              <a:spLocks/>
            </p:cNvSpPr>
            <p:nvPr/>
          </p:nvSpPr>
          <p:spPr>
            <a:xfrm>
              <a:off x="867882" y="1468526"/>
              <a:ext cx="1173530" cy="573088"/>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1pPr>
              <a:lvl2pPr marR="0" lvl="1"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2pPr>
              <a:lvl3pPr marR="0" lvl="2"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3pPr>
              <a:lvl4pPr marR="0" lvl="3"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4pPr>
              <a:lvl5pPr marR="0" lvl="4"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5pPr>
              <a:lvl6pPr marR="0" lvl="5"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6pPr>
              <a:lvl7pPr marR="0" lvl="6"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7pPr>
              <a:lvl8pPr marR="0" lvl="7"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8pPr>
              <a:lvl9pPr marR="0" lvl="8"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9pPr>
            </a:lstStyle>
            <a:p>
              <a:pPr>
                <a:buSzPct val="57558"/>
              </a:pPr>
              <a:r>
                <a:rPr lang="en-US" sz="1200" i="1" dirty="0"/>
                <a:t>DOCUMENT</a:t>
              </a:r>
            </a:p>
          </p:txBody>
        </p:sp>
        <p:sp>
          <p:nvSpPr>
            <p:cNvPr id="50" name="Google Shape;166;p38">
              <a:extLst>
                <a:ext uri="{FF2B5EF4-FFF2-40B4-BE49-F238E27FC236}">
                  <a16:creationId xmlns:a16="http://schemas.microsoft.com/office/drawing/2014/main" id="{23BB2878-7046-3706-F78A-1B7EBB53BC33}"/>
                </a:ext>
              </a:extLst>
            </p:cNvPr>
            <p:cNvSpPr txBox="1">
              <a:spLocks/>
            </p:cNvSpPr>
            <p:nvPr/>
          </p:nvSpPr>
          <p:spPr>
            <a:xfrm>
              <a:off x="3586648" y="1454990"/>
              <a:ext cx="1313067" cy="573088"/>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1pPr>
              <a:lvl2pPr marR="0" lvl="1"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2pPr>
              <a:lvl3pPr marR="0" lvl="2"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3pPr>
              <a:lvl4pPr marR="0" lvl="3"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4pPr>
              <a:lvl5pPr marR="0" lvl="4"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5pPr>
              <a:lvl6pPr marR="0" lvl="5"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6pPr>
              <a:lvl7pPr marR="0" lvl="6"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7pPr>
              <a:lvl8pPr marR="0" lvl="7"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8pPr>
              <a:lvl9pPr marR="0" lvl="8"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9pPr>
            </a:lstStyle>
            <a:p>
              <a:pPr>
                <a:buSzPct val="57558"/>
              </a:pPr>
              <a:r>
                <a:rPr lang="en-US" sz="1200" i="1" dirty="0"/>
                <a:t>SUMMARY</a:t>
              </a:r>
            </a:p>
          </p:txBody>
        </p:sp>
        <p:cxnSp>
          <p:nvCxnSpPr>
            <p:cNvPr id="51" name="Google Shape;259;p49">
              <a:extLst>
                <a:ext uri="{FF2B5EF4-FFF2-40B4-BE49-F238E27FC236}">
                  <a16:creationId xmlns:a16="http://schemas.microsoft.com/office/drawing/2014/main" id="{60BE2D83-E6C4-6B03-1C0F-0966F5BF717D}"/>
                </a:ext>
              </a:extLst>
            </p:cNvPr>
            <p:cNvCxnSpPr>
              <a:cxnSpLocks/>
            </p:cNvCxnSpPr>
            <p:nvPr/>
          </p:nvCxnSpPr>
          <p:spPr>
            <a:xfrm>
              <a:off x="2395242" y="2986421"/>
              <a:ext cx="954861" cy="0"/>
            </a:xfrm>
            <a:prstGeom prst="straightConnector1">
              <a:avLst/>
            </a:prstGeom>
            <a:noFill/>
            <a:ln w="28575" cap="flat" cmpd="sng">
              <a:solidFill>
                <a:srgbClr val="64BE78"/>
              </a:solidFill>
              <a:prstDash val="solid"/>
              <a:round/>
              <a:headEnd type="none" w="med" len="med"/>
              <a:tailEnd type="triangle" w="med" len="med"/>
            </a:ln>
          </p:spPr>
        </p:cxnSp>
      </p:grpSp>
      <p:sp>
        <p:nvSpPr>
          <p:cNvPr id="31" name="TextBox 30">
            <a:extLst>
              <a:ext uri="{FF2B5EF4-FFF2-40B4-BE49-F238E27FC236}">
                <a16:creationId xmlns:a16="http://schemas.microsoft.com/office/drawing/2014/main" id="{2C7718BA-C2E7-107B-1F26-17A3E1DE7B51}"/>
              </a:ext>
            </a:extLst>
          </p:cNvPr>
          <p:cNvSpPr txBox="1"/>
          <p:nvPr/>
        </p:nvSpPr>
        <p:spPr>
          <a:xfrm>
            <a:off x="0" y="4881891"/>
            <a:ext cx="9143999" cy="261608"/>
          </a:xfrm>
          <a:prstGeom prst="rect">
            <a:avLst/>
          </a:prstGeom>
          <a:noFill/>
        </p:spPr>
        <p:txBody>
          <a:bodyPr wrap="square" rtlCol="0">
            <a:spAutoFit/>
          </a:bodyPr>
          <a:lstStyle/>
          <a:p>
            <a:pPr marL="0" lvl="0" indent="0" algn="l" rtl="0">
              <a:spcBef>
                <a:spcPts val="0"/>
              </a:spcBef>
              <a:spcAft>
                <a:spcPts val="0"/>
              </a:spcAft>
              <a:buNone/>
            </a:pPr>
            <a:r>
              <a:rPr lang="en-US" sz="1100" dirty="0">
                <a:latin typeface="Calibri Light" panose="020F0302020204030204" pitchFamily="34" charset="0"/>
                <a:cs typeface="Calibri Light" panose="020F0302020204030204" pitchFamily="34" charset="0"/>
              </a:rPr>
              <a:t>Image Credit: https://medium.com/@jaskiratnandhra/extractive-text-summarization-for-english-hindi-tamil-4cf37e81091c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2" name="Google Shape;172;p3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First, you need to collect and clean a dataset</a:t>
            </a:r>
            <a:endParaRPr dirty="0">
              <a:solidFill>
                <a:schemeClr val="tx1">
                  <a:lumMod val="75000"/>
                  <a:lumOff val="25000"/>
                </a:schemeClr>
              </a:solidFill>
            </a:endParaRPr>
          </a:p>
        </p:txBody>
      </p:sp>
      <p:pic>
        <p:nvPicPr>
          <p:cNvPr id="3" name="Picture 2" descr="Diagram&#10;&#10;Description automatically generated">
            <a:extLst>
              <a:ext uri="{FF2B5EF4-FFF2-40B4-BE49-F238E27FC236}">
                <a16:creationId xmlns:a16="http://schemas.microsoft.com/office/drawing/2014/main" id="{4C2A7082-2386-4C80-B424-ED0AF44A79C8}"/>
              </a:ext>
            </a:extLst>
          </p:cNvPr>
          <p:cNvPicPr>
            <a:picLocks noChangeAspect="1"/>
          </p:cNvPicPr>
          <p:nvPr/>
        </p:nvPicPr>
        <p:blipFill>
          <a:blip r:embed="rId3"/>
          <a:stretch>
            <a:fillRect/>
          </a:stretch>
        </p:blipFill>
        <p:spPr>
          <a:xfrm>
            <a:off x="2861788" y="1455999"/>
            <a:ext cx="3420423" cy="2728652"/>
          </a:xfrm>
          <a:prstGeom prst="rect">
            <a:avLst/>
          </a:prstGeom>
        </p:spPr>
      </p:pic>
      <p:sp>
        <p:nvSpPr>
          <p:cNvPr id="4" name="TextBox 3">
            <a:extLst>
              <a:ext uri="{FF2B5EF4-FFF2-40B4-BE49-F238E27FC236}">
                <a16:creationId xmlns:a16="http://schemas.microsoft.com/office/drawing/2014/main" id="{BE4C3D35-D457-0E12-F8AE-256A87E9E1BA}"/>
              </a:ext>
            </a:extLst>
          </p:cNvPr>
          <p:cNvSpPr txBox="1"/>
          <p:nvPr/>
        </p:nvSpPr>
        <p:spPr>
          <a:xfrm>
            <a:off x="0" y="4881891"/>
            <a:ext cx="9143999" cy="261610"/>
          </a:xfrm>
          <a:prstGeom prst="rect">
            <a:avLst/>
          </a:prstGeom>
          <a:noFill/>
        </p:spPr>
        <p:txBody>
          <a:bodyPr wrap="square" rtlCol="0">
            <a:spAutoFit/>
          </a:bodyPr>
          <a:lstStyle/>
          <a:p>
            <a:r>
              <a:rPr lang="en-US" sz="1100" dirty="0">
                <a:latin typeface="Calibri Light" panose="020F0302020204030204" pitchFamily="34" charset="0"/>
                <a:cs typeface="Calibri Light" panose="020F0302020204030204" pitchFamily="34" charset="0"/>
              </a:rPr>
              <a:t>Image Credit: https://www.vecteezy.com/vector-art/6094871-data-cleaning-in-flat-outline-icon-editable-vector</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40"/>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Then, you need to pick and train a model…</a:t>
            </a:r>
            <a:endParaRPr dirty="0">
              <a:solidFill>
                <a:schemeClr val="tx1">
                  <a:lumMod val="75000"/>
                  <a:lumOff val="25000"/>
                </a:schemeClr>
              </a:solidFill>
            </a:endParaRPr>
          </a:p>
        </p:txBody>
      </p:sp>
      <p:sp>
        <p:nvSpPr>
          <p:cNvPr id="181" name="Google Shape;181;p40"/>
          <p:cNvSpPr txBox="1">
            <a:spLocks noGrp="1"/>
          </p:cNvSpPr>
          <p:nvPr>
            <p:ph type="title" idx="4294967295"/>
          </p:nvPr>
        </p:nvSpPr>
        <p:spPr>
          <a:xfrm>
            <a:off x="0" y="2344738"/>
            <a:ext cx="3914775" cy="573087"/>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020" dirty="0"/>
              <a:t>…which can take a while</a:t>
            </a:r>
            <a:endParaRPr sz="2020" dirty="0"/>
          </a:p>
        </p:txBody>
      </p:sp>
      <p:sp>
        <p:nvSpPr>
          <p:cNvPr id="2" name="Google Shape;256;p49">
            <a:extLst>
              <a:ext uri="{FF2B5EF4-FFF2-40B4-BE49-F238E27FC236}">
                <a16:creationId xmlns:a16="http://schemas.microsoft.com/office/drawing/2014/main" id="{79DDAC71-D8BF-F5C9-6739-1B6D75B9B533}"/>
              </a:ext>
            </a:extLst>
          </p:cNvPr>
          <p:cNvSpPr/>
          <p:nvPr/>
        </p:nvSpPr>
        <p:spPr>
          <a:xfrm>
            <a:off x="5443345" y="1469344"/>
            <a:ext cx="1457709" cy="665700"/>
          </a:xfrm>
          <a:prstGeom prst="roundRect">
            <a:avLst>
              <a:gd name="adj" fmla="val 16667"/>
            </a:avLst>
          </a:prstGeom>
          <a:solidFill>
            <a:srgbClr val="68BA7A"/>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1600" dirty="0">
                <a:solidFill>
                  <a:srgbClr val="FFFFFF"/>
                </a:solidFill>
              </a:rPr>
              <a:t>Train</a:t>
            </a:r>
            <a:endParaRPr sz="16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3" name="Google Shape;256;p49">
            <a:extLst>
              <a:ext uri="{FF2B5EF4-FFF2-40B4-BE49-F238E27FC236}">
                <a16:creationId xmlns:a16="http://schemas.microsoft.com/office/drawing/2014/main" id="{8E2C374E-A2FD-E0B9-9A54-5544ED700A10}"/>
              </a:ext>
            </a:extLst>
          </p:cNvPr>
          <p:cNvSpPr/>
          <p:nvPr/>
        </p:nvSpPr>
        <p:spPr>
          <a:xfrm>
            <a:off x="6700646" y="3276757"/>
            <a:ext cx="1457708" cy="665700"/>
          </a:xfrm>
          <a:prstGeom prst="roundRect">
            <a:avLst>
              <a:gd name="adj" fmla="val 16667"/>
            </a:avLst>
          </a:prstGeom>
          <a:solidFill>
            <a:schemeClr val="bg2">
              <a:lumMod val="60000"/>
              <a:lumOff val="40000"/>
            </a:schemeClr>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US" sz="1600" dirty="0">
                <a:solidFill>
                  <a:srgbClr val="FFFFFF"/>
                </a:solidFill>
              </a:rPr>
              <a:t>Evaluate</a:t>
            </a:r>
            <a:endParaRPr sz="16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4" name="Google Shape;256;p49">
            <a:extLst>
              <a:ext uri="{FF2B5EF4-FFF2-40B4-BE49-F238E27FC236}">
                <a16:creationId xmlns:a16="http://schemas.microsoft.com/office/drawing/2014/main" id="{502ECF36-8A3D-9BED-D6C6-E16DFAAC71D6}"/>
              </a:ext>
            </a:extLst>
          </p:cNvPr>
          <p:cNvSpPr/>
          <p:nvPr/>
        </p:nvSpPr>
        <p:spPr>
          <a:xfrm>
            <a:off x="3914775" y="3276757"/>
            <a:ext cx="1600200" cy="665700"/>
          </a:xfrm>
          <a:prstGeom prst="roundRect">
            <a:avLst>
              <a:gd name="adj" fmla="val 16667"/>
            </a:avLst>
          </a:prstGeom>
          <a:solidFill>
            <a:srgbClr val="353E78"/>
          </a:solidFill>
          <a:ln w="9525" cap="flat" cmpd="sng">
            <a:no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20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endParaRPr lang="en-US" dirty="0">
              <a:solidFill>
                <a:srgbClr val="FFFFFF"/>
              </a:solidFill>
            </a:endParaRPr>
          </a:p>
          <a:p>
            <a:pPr marL="0" marR="0" lvl="0" indent="0" algn="ctr" rtl="0">
              <a:lnSpc>
                <a:spcPct val="100000"/>
              </a:lnSpc>
              <a:spcBef>
                <a:spcPts val="0"/>
              </a:spcBef>
              <a:spcAft>
                <a:spcPts val="0"/>
              </a:spcAft>
              <a:buClr>
                <a:srgbClr val="FFFFFF"/>
              </a:buClr>
              <a:buSzPts val="3200"/>
              <a:buFont typeface="Arial"/>
              <a:buNone/>
            </a:pPr>
            <a:r>
              <a:rPr lang="en-US" dirty="0">
                <a:solidFill>
                  <a:srgbClr val="FFFFFF"/>
                </a:solidFill>
              </a:rPr>
              <a:t>Tweak</a:t>
            </a:r>
          </a:p>
          <a:p>
            <a:pPr marL="0" marR="0" lvl="0" indent="0" algn="ctr" rtl="0">
              <a:lnSpc>
                <a:spcPct val="100000"/>
              </a:lnSpc>
              <a:spcBef>
                <a:spcPts val="0"/>
              </a:spcBef>
              <a:spcAft>
                <a:spcPts val="0"/>
              </a:spcAft>
              <a:buClr>
                <a:srgbClr val="FFFFFF"/>
              </a:buClr>
              <a:buSzPts val="3200"/>
              <a:buFont typeface="Arial"/>
              <a:buNone/>
            </a:pPr>
            <a:r>
              <a:rPr lang="en-US" b="0" i="0" u="none" strike="noStrike" cap="none" dirty="0">
                <a:solidFill>
                  <a:srgbClr val="FFFFFF"/>
                </a:solidFill>
                <a:latin typeface="Arial"/>
                <a:ea typeface="Arial"/>
                <a:cs typeface="Arial"/>
                <a:sym typeface="Arial"/>
              </a:rPr>
              <a:t>Hyperparameters</a:t>
            </a:r>
            <a:endParaRPr b="0" i="0" u="none" strike="noStrike" cap="none" dirty="0">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12" name="Bent-Up Arrow 11">
            <a:extLst>
              <a:ext uri="{FF2B5EF4-FFF2-40B4-BE49-F238E27FC236}">
                <a16:creationId xmlns:a16="http://schemas.microsoft.com/office/drawing/2014/main" id="{E3219A49-0A56-F553-FE98-563BAECF6404}"/>
              </a:ext>
            </a:extLst>
          </p:cNvPr>
          <p:cNvSpPr/>
          <p:nvPr/>
        </p:nvSpPr>
        <p:spPr>
          <a:xfrm rot="10800000" flipH="1">
            <a:off x="6901054" y="1834788"/>
            <a:ext cx="757046" cy="1441968"/>
          </a:xfrm>
          <a:prstGeom prst="bentUpArrow">
            <a:avLst>
              <a:gd name="adj1" fmla="val 5490"/>
              <a:gd name="adj2" fmla="val 9419"/>
              <a:gd name="adj3" fmla="val 15632"/>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Bent-Up Arrow 12">
            <a:extLst>
              <a:ext uri="{FF2B5EF4-FFF2-40B4-BE49-F238E27FC236}">
                <a16:creationId xmlns:a16="http://schemas.microsoft.com/office/drawing/2014/main" id="{2BC66BB8-0E9B-E8D3-B2EC-F6CB6A4D1B64}"/>
              </a:ext>
            </a:extLst>
          </p:cNvPr>
          <p:cNvSpPr/>
          <p:nvPr/>
        </p:nvSpPr>
        <p:spPr>
          <a:xfrm rot="5400000" flipH="1">
            <a:off x="4301916" y="2137388"/>
            <a:ext cx="1521688" cy="757047"/>
          </a:xfrm>
          <a:prstGeom prst="bentUpArrow">
            <a:avLst>
              <a:gd name="adj1" fmla="val 5490"/>
              <a:gd name="adj2" fmla="val 8769"/>
              <a:gd name="adj3" fmla="val 18879"/>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7349FFCB-FC8C-8AFA-6CF0-9A95A8F21375}"/>
              </a:ext>
            </a:extLst>
          </p:cNvPr>
          <p:cNvCxnSpPr>
            <a:cxnSpLocks/>
          </p:cNvCxnSpPr>
          <p:nvPr/>
        </p:nvCxnSpPr>
        <p:spPr>
          <a:xfrm flipH="1">
            <a:off x="5514975" y="3658614"/>
            <a:ext cx="1185671" cy="0"/>
          </a:xfrm>
          <a:prstGeom prst="straightConnector1">
            <a:avLst/>
          </a:prstGeom>
          <a:ln w="38100">
            <a:solidFill>
              <a:schemeClr val="tx2">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41"/>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tx1">
                    <a:lumMod val="75000"/>
                    <a:lumOff val="25000"/>
                  </a:schemeClr>
                </a:solidFill>
              </a:rPr>
              <a:t>Is there an easier way?</a:t>
            </a:r>
            <a:endParaRPr dirty="0">
              <a:solidFill>
                <a:schemeClr val="tx1">
                  <a:lumMod val="75000"/>
                  <a:lumOff val="25000"/>
                </a:schemeClr>
              </a:solidFill>
            </a:endParaRPr>
          </a:p>
        </p:txBody>
      </p:sp>
      <p:sp>
        <p:nvSpPr>
          <p:cNvPr id="187" name="Google Shape;187;p41"/>
          <p:cNvSpPr txBox="1">
            <a:spLocks noGrp="1"/>
          </p:cNvSpPr>
          <p:nvPr>
            <p:ph type="body" idx="1"/>
          </p:nvPr>
        </p:nvSpPr>
        <p:spPr>
          <a:xfrm>
            <a:off x="311700" y="1471447"/>
            <a:ext cx="8520600" cy="3097427"/>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Leverage work of the ML ecosystem</a:t>
            </a:r>
            <a:endParaRPr dirty="0"/>
          </a:p>
          <a:p>
            <a:pPr marL="457200" lvl="0" indent="-342900" algn="l" rtl="0">
              <a:spcBef>
                <a:spcPts val="1200"/>
              </a:spcBef>
              <a:spcAft>
                <a:spcPts val="0"/>
              </a:spcAft>
              <a:buSzPts val="1800"/>
              <a:buChar char="●"/>
            </a:pPr>
            <a:r>
              <a:rPr lang="en" dirty="0"/>
              <a:t>Don’t reinvent the wheel</a:t>
            </a:r>
            <a:endParaRPr dirty="0"/>
          </a:p>
          <a:p>
            <a:pPr marL="457200" lvl="0" indent="-342900" algn="l" rtl="0">
              <a:spcBef>
                <a:spcPts val="1200"/>
              </a:spcBef>
              <a:spcAft>
                <a:spcPts val="0"/>
              </a:spcAft>
              <a:buSzPts val="1800"/>
              <a:buChar char="●"/>
            </a:pPr>
            <a:r>
              <a:rPr lang="en" dirty="0"/>
              <a:t>Collaborate-first culture</a:t>
            </a:r>
            <a:endParaRPr dirty="0"/>
          </a:p>
          <a:p>
            <a:pPr marL="457200" lvl="0" indent="-342900" algn="l" rtl="0">
              <a:spcBef>
                <a:spcPts val="1200"/>
              </a:spcBef>
              <a:spcAft>
                <a:spcPts val="0"/>
              </a:spcAft>
              <a:buSzPts val="1800"/>
              <a:buChar char="●"/>
            </a:pPr>
            <a:r>
              <a:rPr lang="en" dirty="0"/>
              <a:t>Open Source</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10A0A"/>
            </a:gs>
            <a:gs pos="100000">
              <a:srgbClr val="20C4F8"/>
            </a:gs>
          </a:gsLst>
          <a:lin ang="4461508" scaled="0"/>
        </a:gradFill>
        <a:effectLst/>
      </p:bgPr>
    </p:bg>
    <p:spTree>
      <p:nvGrpSpPr>
        <p:cNvPr id="1" name="Shape 191"/>
        <p:cNvGrpSpPr/>
        <p:nvPr/>
      </p:nvGrpSpPr>
      <p:grpSpPr>
        <a:xfrm>
          <a:off x="0" y="0"/>
          <a:ext cx="0" cy="0"/>
          <a:chOff x="0" y="0"/>
          <a:chExt cx="0" cy="0"/>
        </a:xfrm>
      </p:grpSpPr>
      <p:pic>
        <p:nvPicPr>
          <p:cNvPr id="192" name="Google Shape;192;p42" descr="huggingface_logo_transparent.png"/>
          <p:cNvPicPr preferRelativeResize="0"/>
          <p:nvPr/>
        </p:nvPicPr>
        <p:blipFill rotWithShape="1">
          <a:blip r:embed="rId3">
            <a:alphaModFix/>
          </a:blip>
          <a:srcRect/>
          <a:stretch/>
        </p:blipFill>
        <p:spPr>
          <a:xfrm>
            <a:off x="8365253" y="4444306"/>
            <a:ext cx="558695" cy="517724"/>
          </a:xfrm>
          <a:prstGeom prst="rect">
            <a:avLst/>
          </a:prstGeom>
          <a:noFill/>
          <a:ln>
            <a:noFill/>
          </a:ln>
        </p:spPr>
      </p:pic>
      <p:pic>
        <p:nvPicPr>
          <p:cNvPr id="193" name="Google Shape;193;p42"/>
          <p:cNvPicPr preferRelativeResize="0"/>
          <p:nvPr/>
        </p:nvPicPr>
        <p:blipFill>
          <a:blip r:embed="rId4">
            <a:alphaModFix/>
          </a:blip>
          <a:stretch>
            <a:fillRect/>
          </a:stretch>
        </p:blipFill>
        <p:spPr>
          <a:xfrm>
            <a:off x="1015050" y="152400"/>
            <a:ext cx="7113897" cy="48387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8794</TotalTime>
  <Words>758</Words>
  <Application>Microsoft Office PowerPoint</Application>
  <PresentationFormat>On-screen Show (16:9)</PresentationFormat>
  <Paragraphs>105</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Palatino Linotype</vt:lpstr>
      <vt:lpstr>Calibri</vt:lpstr>
      <vt:lpstr>Barlow</vt:lpstr>
      <vt:lpstr>Calibri Light</vt:lpstr>
      <vt:lpstr>Arial</vt:lpstr>
      <vt:lpstr>Helvetica Neue Light</vt:lpstr>
      <vt:lpstr>Helvetica Neue</vt:lpstr>
      <vt:lpstr>31_ColorGradientLight</vt:lpstr>
      <vt:lpstr>PowerPoint Presentation</vt:lpstr>
      <vt:lpstr>PowerPoint Presentation</vt:lpstr>
      <vt:lpstr>PowerPoint Presentation</vt:lpstr>
      <vt:lpstr>A Tour through the Hugging Face Hub</vt:lpstr>
      <vt:lpstr>Let’s say you want to build a news summarizer…</vt:lpstr>
      <vt:lpstr>First, you need to collect and clean a dataset</vt:lpstr>
      <vt:lpstr>Then, you need to pick and train a model…</vt:lpstr>
      <vt:lpstr>Is there an easier way?</vt:lpstr>
      <vt:lpstr>PowerPoint Presentation</vt:lpstr>
      <vt:lpstr>Solving Problems</vt:lpstr>
      <vt:lpstr>Brief tour through Open Source family</vt:lpstr>
      <vt:lpstr>How can I find models?</vt:lpstr>
      <vt:lpstr>The Model Hub</vt:lpstr>
      <vt:lpstr>Use with any library you love!</vt:lpstr>
      <vt:lpstr>Standard Workflow</vt:lpstr>
      <vt:lpstr>Datasets Hub</vt:lpstr>
      <vt:lpstr>Datasets</vt:lpstr>
      <vt:lpstr>Datasets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Maxwell,Daniel</cp:lastModifiedBy>
  <cp:revision>57</cp:revision>
  <dcterms:modified xsi:type="dcterms:W3CDTF">2022-10-07T17:16:56Z</dcterms:modified>
</cp:coreProperties>
</file>